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21"/>
  </p:notesMasterIdLst>
  <p:handoutMasterIdLst>
    <p:handoutMasterId r:id="rId22"/>
  </p:handoutMasterIdLst>
  <p:sldIdLst>
    <p:sldId id="484" r:id="rId2"/>
    <p:sldId id="485" r:id="rId3"/>
    <p:sldId id="478" r:id="rId4"/>
    <p:sldId id="479" r:id="rId5"/>
    <p:sldId id="486" r:id="rId6"/>
    <p:sldId id="487" r:id="rId7"/>
    <p:sldId id="488" r:id="rId8"/>
    <p:sldId id="500" r:id="rId9"/>
    <p:sldId id="490" r:id="rId10"/>
    <p:sldId id="491" r:id="rId11"/>
    <p:sldId id="492" r:id="rId12"/>
    <p:sldId id="493" r:id="rId13"/>
    <p:sldId id="507" r:id="rId14"/>
    <p:sldId id="508" r:id="rId15"/>
    <p:sldId id="494" r:id="rId16"/>
    <p:sldId id="495" r:id="rId17"/>
    <p:sldId id="496" r:id="rId18"/>
    <p:sldId id="498" r:id="rId19"/>
    <p:sldId id="499" r:id="rId20"/>
  </p:sldIdLst>
  <p:sldSz cx="10058400" cy="7772400"/>
  <p:notesSz cx="9601200" cy="7315200"/>
  <p:custDataLst>
    <p:tags r:id="rId23"/>
  </p:custDataLst>
  <p:defaultTextStyle>
    <a:defPPr>
      <a:defRPr lang="en-US"/>
    </a:defPPr>
    <a:lvl1pPr algn="l" rtl="0" fontAlgn="base">
      <a:spcBef>
        <a:spcPct val="0"/>
      </a:spcBef>
      <a:spcAft>
        <a:spcPct val="0"/>
      </a:spcAft>
      <a:defRPr sz="1200" b="1" i="1" kern="1200">
        <a:solidFill>
          <a:schemeClr val="bg1"/>
        </a:solidFill>
        <a:latin typeface="Times New Roman" pitchFamily="18" charset="0"/>
        <a:ea typeface="+mn-ea"/>
        <a:cs typeface="+mn-cs"/>
      </a:defRPr>
    </a:lvl1pPr>
    <a:lvl2pPr marL="457200" algn="l" rtl="0" fontAlgn="base">
      <a:spcBef>
        <a:spcPct val="0"/>
      </a:spcBef>
      <a:spcAft>
        <a:spcPct val="0"/>
      </a:spcAft>
      <a:defRPr sz="1200" b="1" i="1" kern="1200">
        <a:solidFill>
          <a:schemeClr val="bg1"/>
        </a:solidFill>
        <a:latin typeface="Times New Roman" pitchFamily="18" charset="0"/>
        <a:ea typeface="+mn-ea"/>
        <a:cs typeface="+mn-cs"/>
      </a:defRPr>
    </a:lvl2pPr>
    <a:lvl3pPr marL="914400" algn="l" rtl="0" fontAlgn="base">
      <a:spcBef>
        <a:spcPct val="0"/>
      </a:spcBef>
      <a:spcAft>
        <a:spcPct val="0"/>
      </a:spcAft>
      <a:defRPr sz="1200" b="1" i="1" kern="1200">
        <a:solidFill>
          <a:schemeClr val="bg1"/>
        </a:solidFill>
        <a:latin typeface="Times New Roman" pitchFamily="18" charset="0"/>
        <a:ea typeface="+mn-ea"/>
        <a:cs typeface="+mn-cs"/>
      </a:defRPr>
    </a:lvl3pPr>
    <a:lvl4pPr marL="1371600" algn="l" rtl="0" fontAlgn="base">
      <a:spcBef>
        <a:spcPct val="0"/>
      </a:spcBef>
      <a:spcAft>
        <a:spcPct val="0"/>
      </a:spcAft>
      <a:defRPr sz="1200" b="1" i="1" kern="1200">
        <a:solidFill>
          <a:schemeClr val="bg1"/>
        </a:solidFill>
        <a:latin typeface="Times New Roman" pitchFamily="18" charset="0"/>
        <a:ea typeface="+mn-ea"/>
        <a:cs typeface="+mn-cs"/>
      </a:defRPr>
    </a:lvl4pPr>
    <a:lvl5pPr marL="1828800" algn="l" rtl="0" fontAlgn="base">
      <a:spcBef>
        <a:spcPct val="0"/>
      </a:spcBef>
      <a:spcAft>
        <a:spcPct val="0"/>
      </a:spcAft>
      <a:defRPr sz="1200" b="1" i="1" kern="1200">
        <a:solidFill>
          <a:schemeClr val="bg1"/>
        </a:solidFill>
        <a:latin typeface="Times New Roman" pitchFamily="18" charset="0"/>
        <a:ea typeface="+mn-ea"/>
        <a:cs typeface="+mn-cs"/>
      </a:defRPr>
    </a:lvl5pPr>
    <a:lvl6pPr marL="2286000" algn="l" defTabSz="914400" rtl="0" eaLnBrk="1" latinLnBrk="0" hangingPunct="1">
      <a:defRPr sz="1200" b="1" i="1" kern="1200">
        <a:solidFill>
          <a:schemeClr val="bg1"/>
        </a:solidFill>
        <a:latin typeface="Times New Roman" pitchFamily="18" charset="0"/>
        <a:ea typeface="+mn-ea"/>
        <a:cs typeface="+mn-cs"/>
      </a:defRPr>
    </a:lvl6pPr>
    <a:lvl7pPr marL="2743200" algn="l" defTabSz="914400" rtl="0" eaLnBrk="1" latinLnBrk="0" hangingPunct="1">
      <a:defRPr sz="1200" b="1" i="1" kern="1200">
        <a:solidFill>
          <a:schemeClr val="bg1"/>
        </a:solidFill>
        <a:latin typeface="Times New Roman" pitchFamily="18" charset="0"/>
        <a:ea typeface="+mn-ea"/>
        <a:cs typeface="+mn-cs"/>
      </a:defRPr>
    </a:lvl7pPr>
    <a:lvl8pPr marL="3200400" algn="l" defTabSz="914400" rtl="0" eaLnBrk="1" latinLnBrk="0" hangingPunct="1">
      <a:defRPr sz="1200" b="1" i="1" kern="1200">
        <a:solidFill>
          <a:schemeClr val="bg1"/>
        </a:solidFill>
        <a:latin typeface="Times New Roman" pitchFamily="18" charset="0"/>
        <a:ea typeface="+mn-ea"/>
        <a:cs typeface="+mn-cs"/>
      </a:defRPr>
    </a:lvl8pPr>
    <a:lvl9pPr marL="3657600" algn="l" defTabSz="914400" rtl="0" eaLnBrk="1" latinLnBrk="0" hangingPunct="1">
      <a:defRPr sz="1200" b="1" i="1"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6443"/>
    <a:srgbClr val="9B9B00"/>
    <a:srgbClr val="2F4F00"/>
    <a:srgbClr val="2C4F00"/>
    <a:srgbClr val="5F0561"/>
    <a:srgbClr val="C8731E"/>
    <a:srgbClr val="51961E"/>
    <a:srgbClr val="2D64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20028" autoAdjust="0"/>
    <p:restoredTop sz="90842" autoAdjust="0"/>
  </p:normalViewPr>
  <p:slideViewPr>
    <p:cSldViewPr snapToGrid="0">
      <p:cViewPr varScale="1">
        <p:scale>
          <a:sx n="60" d="100"/>
          <a:sy n="60" d="100"/>
        </p:scale>
        <p:origin x="-942" y="-84"/>
      </p:cViewPr>
      <p:guideLst>
        <p:guide orient="horz" pos="2304"/>
        <p:guide orient="horz" pos="1734"/>
        <p:guide pos="1614"/>
        <p:guide pos="531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1" d="100"/>
          <a:sy n="71" d="100"/>
        </p:scale>
        <p:origin x="-930" y="-90"/>
      </p:cViewPr>
      <p:guideLst>
        <p:guide orient="horz" pos="2304"/>
        <p:guide pos="302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7" Type="http://schemas.openxmlformats.org/officeDocument/2006/relationships/slide" Target="slides/slide17.xml"/><Relationship Id="rId2" Type="http://schemas.openxmlformats.org/officeDocument/2006/relationships/slide" Target="slides/slide5.xml"/><Relationship Id="rId1" Type="http://schemas.openxmlformats.org/officeDocument/2006/relationships/slide" Target="slides/slide1.xml"/><Relationship Id="rId6" Type="http://schemas.openxmlformats.org/officeDocument/2006/relationships/slide" Target="slides/slide16.xml"/><Relationship Id="rId5" Type="http://schemas.openxmlformats.org/officeDocument/2006/relationships/slide" Target="slides/slide11.xml"/><Relationship Id="rId4"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4160838" cy="366713"/>
          </a:xfrm>
          <a:prstGeom prst="rect">
            <a:avLst/>
          </a:prstGeom>
          <a:noFill/>
          <a:ln w="9525">
            <a:noFill/>
            <a:miter lim="800000"/>
            <a:headEnd/>
            <a:tailEnd/>
          </a:ln>
        </p:spPr>
        <p:txBody>
          <a:bodyPr vert="horz" wrap="square" lIns="96639" tIns="48320" rIns="96639" bIns="48320" numCol="1" anchor="t" anchorCtr="0" compatLnSpc="1">
            <a:prstTxWarp prst="textNoShape">
              <a:avLst/>
            </a:prstTxWarp>
          </a:bodyPr>
          <a:lstStyle>
            <a:lvl1pPr algn="l" defTabSz="965200" eaLnBrk="0" hangingPunct="0">
              <a:spcBef>
                <a:spcPct val="0"/>
              </a:spcBef>
              <a:defRPr b="0" i="0">
                <a:solidFill>
                  <a:schemeClr val="tx1"/>
                </a:solidFill>
              </a:defRPr>
            </a:lvl1pPr>
          </a:lstStyle>
          <a:p>
            <a:pPr>
              <a:defRPr/>
            </a:pPr>
            <a:endParaRPr lang="en-US"/>
          </a:p>
        </p:txBody>
      </p:sp>
      <p:sp>
        <p:nvSpPr>
          <p:cNvPr id="14339" name="Rectangle 3"/>
          <p:cNvSpPr>
            <a:spLocks noGrp="1" noChangeArrowheads="1"/>
          </p:cNvSpPr>
          <p:nvPr>
            <p:ph type="dt" sz="quarter" idx="1"/>
          </p:nvPr>
        </p:nvSpPr>
        <p:spPr bwMode="auto">
          <a:xfrm>
            <a:off x="5440363" y="0"/>
            <a:ext cx="4160837" cy="366713"/>
          </a:xfrm>
          <a:prstGeom prst="rect">
            <a:avLst/>
          </a:prstGeom>
          <a:noFill/>
          <a:ln w="9525">
            <a:noFill/>
            <a:miter lim="800000"/>
            <a:headEnd/>
            <a:tailEnd/>
          </a:ln>
        </p:spPr>
        <p:txBody>
          <a:bodyPr vert="horz" wrap="square" lIns="96639" tIns="48320" rIns="96639" bIns="48320" numCol="1" anchor="t" anchorCtr="0" compatLnSpc="1">
            <a:prstTxWarp prst="textNoShape">
              <a:avLst/>
            </a:prstTxWarp>
          </a:bodyPr>
          <a:lstStyle>
            <a:lvl1pPr algn="r" defTabSz="965200" eaLnBrk="0" hangingPunct="0">
              <a:spcBef>
                <a:spcPct val="0"/>
              </a:spcBef>
              <a:defRPr b="0" i="0">
                <a:solidFill>
                  <a:schemeClr val="tx1"/>
                </a:solidFill>
              </a:defRPr>
            </a:lvl1pPr>
          </a:lstStyle>
          <a:p>
            <a:pPr>
              <a:defRPr/>
            </a:pPr>
            <a:fld id="{C2D44174-D584-4F88-B216-373379FA96C6}" type="datetime1">
              <a:rPr lang="en-US"/>
              <a:pPr>
                <a:defRPr/>
              </a:pPr>
              <a:t>12/5/2011</a:t>
            </a:fld>
            <a:endParaRPr lang="en-US"/>
          </a:p>
        </p:txBody>
      </p:sp>
      <p:sp>
        <p:nvSpPr>
          <p:cNvPr id="14340" name="Rectangle 4"/>
          <p:cNvSpPr>
            <a:spLocks noGrp="1" noChangeArrowheads="1"/>
          </p:cNvSpPr>
          <p:nvPr>
            <p:ph type="ftr" sz="quarter" idx="2"/>
          </p:nvPr>
        </p:nvSpPr>
        <p:spPr bwMode="auto">
          <a:xfrm>
            <a:off x="0" y="6948488"/>
            <a:ext cx="4160838" cy="366712"/>
          </a:xfrm>
          <a:prstGeom prst="rect">
            <a:avLst/>
          </a:prstGeom>
          <a:noFill/>
          <a:ln w="9525">
            <a:noFill/>
            <a:miter lim="800000"/>
            <a:headEnd/>
            <a:tailEnd/>
          </a:ln>
        </p:spPr>
        <p:txBody>
          <a:bodyPr vert="horz" wrap="square" lIns="96639" tIns="48320" rIns="96639" bIns="48320" numCol="1" anchor="b" anchorCtr="0" compatLnSpc="1">
            <a:prstTxWarp prst="textNoShape">
              <a:avLst/>
            </a:prstTxWarp>
          </a:bodyPr>
          <a:lstStyle>
            <a:lvl1pPr algn="l" defTabSz="965200" eaLnBrk="0" hangingPunct="0">
              <a:spcBef>
                <a:spcPct val="0"/>
              </a:spcBef>
              <a:defRPr b="0" i="0">
                <a:solidFill>
                  <a:schemeClr val="tx1"/>
                </a:solidFill>
              </a:defRPr>
            </a:lvl1pPr>
          </a:lstStyle>
          <a:p>
            <a:pPr>
              <a:defRPr/>
            </a:pPr>
            <a:endParaRPr lang="en-US"/>
          </a:p>
        </p:txBody>
      </p:sp>
      <p:sp>
        <p:nvSpPr>
          <p:cNvPr id="14341" name="Rectangle 5"/>
          <p:cNvSpPr>
            <a:spLocks noGrp="1" noChangeArrowheads="1"/>
          </p:cNvSpPr>
          <p:nvPr>
            <p:ph type="sldNum" sz="quarter" idx="3"/>
          </p:nvPr>
        </p:nvSpPr>
        <p:spPr bwMode="auto">
          <a:xfrm>
            <a:off x="5440363" y="6948488"/>
            <a:ext cx="4160837" cy="366712"/>
          </a:xfrm>
          <a:prstGeom prst="rect">
            <a:avLst/>
          </a:prstGeom>
          <a:noFill/>
          <a:ln w="9525">
            <a:noFill/>
            <a:miter lim="800000"/>
            <a:headEnd/>
            <a:tailEnd/>
          </a:ln>
        </p:spPr>
        <p:txBody>
          <a:bodyPr vert="horz" wrap="square" lIns="96639" tIns="48320" rIns="96639" bIns="48320" numCol="1" anchor="b" anchorCtr="0" compatLnSpc="1">
            <a:prstTxWarp prst="textNoShape">
              <a:avLst/>
            </a:prstTxWarp>
          </a:bodyPr>
          <a:lstStyle>
            <a:lvl1pPr algn="r" defTabSz="965200" eaLnBrk="0" hangingPunct="0">
              <a:spcBef>
                <a:spcPct val="0"/>
              </a:spcBef>
              <a:defRPr b="0" i="0">
                <a:solidFill>
                  <a:schemeClr val="tx1"/>
                </a:solidFill>
              </a:defRPr>
            </a:lvl1pPr>
          </a:lstStyle>
          <a:p>
            <a:pPr>
              <a:defRPr/>
            </a:pPr>
            <a:fld id="{6CDCA91B-509A-4AD1-BFC8-F69A8ACF13E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4160838" cy="366713"/>
          </a:xfrm>
          <a:prstGeom prst="rect">
            <a:avLst/>
          </a:prstGeom>
          <a:noFill/>
          <a:ln w="9525">
            <a:noFill/>
            <a:miter lim="800000"/>
            <a:headEnd/>
            <a:tailEnd/>
          </a:ln>
        </p:spPr>
        <p:txBody>
          <a:bodyPr vert="horz" wrap="square" lIns="96639" tIns="48320" rIns="96639" bIns="48320" numCol="1" anchor="t" anchorCtr="0" compatLnSpc="1">
            <a:prstTxWarp prst="textNoShape">
              <a:avLst/>
            </a:prstTxWarp>
          </a:bodyPr>
          <a:lstStyle>
            <a:lvl1pPr algn="l" defTabSz="965200" eaLnBrk="0" hangingPunct="0">
              <a:spcBef>
                <a:spcPct val="0"/>
              </a:spcBef>
              <a:defRPr b="0" i="0">
                <a:solidFill>
                  <a:schemeClr val="tx1"/>
                </a:solidFill>
              </a:defRPr>
            </a:lvl1pPr>
          </a:lstStyle>
          <a:p>
            <a:pPr>
              <a:defRPr/>
            </a:pPr>
            <a:endParaRPr lang="en-US"/>
          </a:p>
        </p:txBody>
      </p:sp>
      <p:sp>
        <p:nvSpPr>
          <p:cNvPr id="15363" name="Rectangle 9"/>
          <p:cNvSpPr>
            <a:spLocks noGrp="1" noRot="1" noChangeAspect="1" noChangeArrowheads="1"/>
          </p:cNvSpPr>
          <p:nvPr>
            <p:ph type="sldImg" idx="2"/>
          </p:nvPr>
        </p:nvSpPr>
        <p:spPr bwMode="auto">
          <a:xfrm>
            <a:off x="3030538" y="547688"/>
            <a:ext cx="3549650" cy="27432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1281113" y="3475038"/>
            <a:ext cx="7038975" cy="3292475"/>
          </a:xfrm>
          <a:prstGeom prst="rect">
            <a:avLst/>
          </a:prstGeom>
          <a:noFill/>
          <a:ln w="9525">
            <a:noFill/>
            <a:miter lim="800000"/>
            <a:headEnd/>
            <a:tailEnd/>
          </a:ln>
        </p:spPr>
        <p:txBody>
          <a:bodyPr vert="horz" wrap="square" lIns="96639" tIns="48320" rIns="96639" bIns="483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5440363" y="0"/>
            <a:ext cx="4160837" cy="366713"/>
          </a:xfrm>
          <a:prstGeom prst="rect">
            <a:avLst/>
          </a:prstGeom>
          <a:noFill/>
          <a:ln w="9525">
            <a:noFill/>
            <a:miter lim="800000"/>
            <a:headEnd/>
            <a:tailEnd/>
          </a:ln>
        </p:spPr>
        <p:txBody>
          <a:bodyPr vert="horz" wrap="square" lIns="96639" tIns="48320" rIns="96639" bIns="48320" numCol="1" anchor="t" anchorCtr="0" compatLnSpc="1">
            <a:prstTxWarp prst="textNoShape">
              <a:avLst/>
            </a:prstTxWarp>
          </a:bodyPr>
          <a:lstStyle>
            <a:lvl1pPr algn="r" defTabSz="965200" eaLnBrk="0" hangingPunct="0">
              <a:spcBef>
                <a:spcPct val="0"/>
              </a:spcBef>
              <a:defRPr b="0" i="0">
                <a:solidFill>
                  <a:schemeClr val="tx1"/>
                </a:solidFill>
              </a:defRPr>
            </a:lvl1pPr>
          </a:lstStyle>
          <a:p>
            <a:pPr>
              <a:defRPr/>
            </a:pPr>
            <a:fld id="{62E85C64-8276-404B-BA49-76213E60E972}" type="datetime1">
              <a:rPr lang="en-US"/>
              <a:pPr>
                <a:defRPr/>
              </a:pPr>
              <a:t>12/5/2011</a:t>
            </a:fld>
            <a:endParaRPr lang="en-US"/>
          </a:p>
        </p:txBody>
      </p:sp>
      <p:sp>
        <p:nvSpPr>
          <p:cNvPr id="2060" name="Rectangle 12"/>
          <p:cNvSpPr>
            <a:spLocks noGrp="1" noChangeArrowheads="1"/>
          </p:cNvSpPr>
          <p:nvPr>
            <p:ph type="ftr" sz="quarter" idx="4"/>
          </p:nvPr>
        </p:nvSpPr>
        <p:spPr bwMode="auto">
          <a:xfrm>
            <a:off x="0" y="6948488"/>
            <a:ext cx="4160838" cy="366712"/>
          </a:xfrm>
          <a:prstGeom prst="rect">
            <a:avLst/>
          </a:prstGeom>
          <a:noFill/>
          <a:ln w="9525">
            <a:noFill/>
            <a:miter lim="800000"/>
            <a:headEnd/>
            <a:tailEnd/>
          </a:ln>
        </p:spPr>
        <p:txBody>
          <a:bodyPr vert="horz" wrap="square" lIns="96639" tIns="48320" rIns="96639" bIns="48320" numCol="1" anchor="b" anchorCtr="0" compatLnSpc="1">
            <a:prstTxWarp prst="textNoShape">
              <a:avLst/>
            </a:prstTxWarp>
          </a:bodyPr>
          <a:lstStyle>
            <a:lvl1pPr algn="l" defTabSz="965200" eaLnBrk="0" hangingPunct="0">
              <a:spcBef>
                <a:spcPct val="0"/>
              </a:spcBef>
              <a:defRPr b="0" i="0">
                <a:solidFill>
                  <a:schemeClr val="tx1"/>
                </a:solidFill>
              </a:defRPr>
            </a:lvl1pPr>
          </a:lstStyle>
          <a:p>
            <a:pPr>
              <a:defRPr/>
            </a:pPr>
            <a:endParaRPr lang="en-US"/>
          </a:p>
        </p:txBody>
      </p:sp>
      <p:sp>
        <p:nvSpPr>
          <p:cNvPr id="2061" name="Rectangle 13"/>
          <p:cNvSpPr>
            <a:spLocks noGrp="1" noChangeArrowheads="1"/>
          </p:cNvSpPr>
          <p:nvPr>
            <p:ph type="sldNum" sz="quarter" idx="5"/>
          </p:nvPr>
        </p:nvSpPr>
        <p:spPr bwMode="auto">
          <a:xfrm>
            <a:off x="5440363" y="6948488"/>
            <a:ext cx="4160837" cy="366712"/>
          </a:xfrm>
          <a:prstGeom prst="rect">
            <a:avLst/>
          </a:prstGeom>
          <a:noFill/>
          <a:ln w="9525">
            <a:noFill/>
            <a:miter lim="800000"/>
            <a:headEnd/>
            <a:tailEnd/>
          </a:ln>
        </p:spPr>
        <p:txBody>
          <a:bodyPr vert="horz" wrap="square" lIns="96639" tIns="48320" rIns="96639" bIns="48320" numCol="1" anchor="b" anchorCtr="0" compatLnSpc="1">
            <a:prstTxWarp prst="textNoShape">
              <a:avLst/>
            </a:prstTxWarp>
          </a:bodyPr>
          <a:lstStyle>
            <a:lvl1pPr algn="r" defTabSz="965200" eaLnBrk="0" hangingPunct="0">
              <a:spcBef>
                <a:spcPct val="0"/>
              </a:spcBef>
              <a:defRPr b="0" i="0">
                <a:solidFill>
                  <a:schemeClr val="tx1"/>
                </a:solidFill>
              </a:defRPr>
            </a:lvl1pPr>
          </a:lstStyle>
          <a:p>
            <a:pPr>
              <a:defRPr/>
            </a:pPr>
            <a:fld id="{61113E02-4719-43FE-8A9A-C5FFFC7FB3E2}"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1"/>
          <p:cNvSpPr>
            <a:spLocks noGrp="1" noChangeArrowheads="1"/>
          </p:cNvSpPr>
          <p:nvPr>
            <p:ph type="dt" sz="quarter" idx="1"/>
          </p:nvPr>
        </p:nvSpPr>
        <p:spPr>
          <a:noFill/>
        </p:spPr>
        <p:txBody>
          <a:bodyPr/>
          <a:lstStyle/>
          <a:p>
            <a:fld id="{216C0AD0-8D07-4E24-B997-D3F252CFB4FD}" type="datetime1">
              <a:rPr lang="en-US" smtClean="0"/>
              <a:pPr/>
              <a:t>12/5/2011</a:t>
            </a:fld>
            <a:endParaRPr lang="en-US" smtClean="0"/>
          </a:p>
        </p:txBody>
      </p:sp>
      <p:sp>
        <p:nvSpPr>
          <p:cNvPr id="18434" name="Rectangle 13"/>
          <p:cNvSpPr>
            <a:spLocks noGrp="1" noChangeArrowheads="1"/>
          </p:cNvSpPr>
          <p:nvPr>
            <p:ph type="sldNum" sz="quarter" idx="5"/>
          </p:nvPr>
        </p:nvSpPr>
        <p:spPr>
          <a:noFill/>
        </p:spPr>
        <p:txBody>
          <a:bodyPr/>
          <a:lstStyle/>
          <a:p>
            <a:fld id="{D87843A1-E8FC-4940-B7EE-E6589CDD08FD}" type="slidenum">
              <a:rPr lang="en-US" smtClean="0"/>
              <a:pPr/>
              <a:t>0</a:t>
            </a:fld>
            <a:endParaRPr lang="en-US" smtClean="0"/>
          </a:p>
        </p:txBody>
      </p:sp>
      <p:sp>
        <p:nvSpPr>
          <p:cNvPr id="18435" name="Rectangle 1026"/>
          <p:cNvSpPr>
            <a:spLocks noGrp="1" noRot="1" noChangeAspect="1" noChangeArrowheads="1" noTextEdit="1"/>
          </p:cNvSpPr>
          <p:nvPr>
            <p:ph type="sldImg"/>
          </p:nvPr>
        </p:nvSpPr>
        <p:spPr>
          <a:ln/>
        </p:spPr>
      </p:sp>
      <p:sp>
        <p:nvSpPr>
          <p:cNvPr id="18436" name="Rectangle 1027"/>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endParaRPr lang="en-US" smtClean="0"/>
          </a:p>
        </p:txBody>
      </p:sp>
      <p:sp>
        <p:nvSpPr>
          <p:cNvPr id="43011" name="Date Placeholder 3"/>
          <p:cNvSpPr>
            <a:spLocks noGrp="1"/>
          </p:cNvSpPr>
          <p:nvPr>
            <p:ph type="dt" sz="quarter" idx="1"/>
          </p:nvPr>
        </p:nvSpPr>
        <p:spPr>
          <a:noFill/>
        </p:spPr>
        <p:txBody>
          <a:bodyPr/>
          <a:lstStyle/>
          <a:p>
            <a:fld id="{E7F8856C-AAF0-4F39-B574-62B8B9D283A6}" type="datetime1">
              <a:rPr lang="en-US" smtClean="0"/>
              <a:pPr/>
              <a:t>12/5/2011</a:t>
            </a:fld>
            <a:endParaRPr lang="en-US" smtClean="0"/>
          </a:p>
        </p:txBody>
      </p:sp>
      <p:sp>
        <p:nvSpPr>
          <p:cNvPr id="43012" name="Slide Number Placeholder 4"/>
          <p:cNvSpPr>
            <a:spLocks noGrp="1"/>
          </p:cNvSpPr>
          <p:nvPr>
            <p:ph type="sldNum" sz="quarter" idx="5"/>
          </p:nvPr>
        </p:nvSpPr>
        <p:spPr>
          <a:noFill/>
        </p:spPr>
        <p:txBody>
          <a:bodyPr/>
          <a:lstStyle/>
          <a:p>
            <a:fld id="{EB5DD77A-5828-4A00-895D-E4C6F8EB1AEB}"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1"/>
          <p:cNvSpPr>
            <a:spLocks noGrp="1" noChangeArrowheads="1"/>
          </p:cNvSpPr>
          <p:nvPr>
            <p:ph type="dt" sz="quarter" idx="1"/>
          </p:nvPr>
        </p:nvSpPr>
        <p:spPr>
          <a:noFill/>
        </p:spPr>
        <p:txBody>
          <a:bodyPr/>
          <a:lstStyle/>
          <a:p>
            <a:fld id="{F6FBF39E-D0C6-4359-8B9E-AA8F73CDEA5B}" type="datetime1">
              <a:rPr lang="en-US" smtClean="0"/>
              <a:pPr/>
              <a:t>12/5/2011</a:t>
            </a:fld>
            <a:endParaRPr lang="en-US" smtClean="0"/>
          </a:p>
        </p:txBody>
      </p:sp>
      <p:sp>
        <p:nvSpPr>
          <p:cNvPr id="45058" name="Rectangle 13"/>
          <p:cNvSpPr>
            <a:spLocks noGrp="1" noChangeArrowheads="1"/>
          </p:cNvSpPr>
          <p:nvPr>
            <p:ph type="sldNum" sz="quarter" idx="5"/>
          </p:nvPr>
        </p:nvSpPr>
        <p:spPr>
          <a:noFill/>
        </p:spPr>
        <p:txBody>
          <a:bodyPr/>
          <a:lstStyle/>
          <a:p>
            <a:fld id="{6623B10A-67AF-4D2F-BF5A-D8C2C51B3317}" type="slidenum">
              <a:rPr lang="en-US" smtClean="0"/>
              <a:pPr/>
              <a:t>11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endParaRPr lang="en-US" smtClean="0"/>
          </a:p>
        </p:txBody>
      </p:sp>
      <p:sp>
        <p:nvSpPr>
          <p:cNvPr id="99331" name="Date Placeholder 3"/>
          <p:cNvSpPr>
            <a:spLocks noGrp="1"/>
          </p:cNvSpPr>
          <p:nvPr>
            <p:ph type="dt" sz="quarter" idx="1"/>
          </p:nvPr>
        </p:nvSpPr>
        <p:spPr>
          <a:noFill/>
        </p:spPr>
        <p:txBody>
          <a:bodyPr/>
          <a:lstStyle/>
          <a:p>
            <a:fld id="{BF4769DB-772A-4D58-BE76-9DFF2C6263B7}" type="datetime1">
              <a:rPr lang="en-US" smtClean="0"/>
              <a:pPr/>
              <a:t>12/5/2011</a:t>
            </a:fld>
            <a:endParaRPr lang="en-US" smtClean="0"/>
          </a:p>
        </p:txBody>
      </p:sp>
      <p:sp>
        <p:nvSpPr>
          <p:cNvPr id="99332" name="Slide Number Placeholder 4"/>
          <p:cNvSpPr>
            <a:spLocks noGrp="1"/>
          </p:cNvSpPr>
          <p:nvPr>
            <p:ph type="sldNum" sz="quarter" idx="5"/>
          </p:nvPr>
        </p:nvSpPr>
        <p:spPr>
          <a:noFill/>
        </p:spPr>
        <p:txBody>
          <a:bodyPr/>
          <a:lstStyle/>
          <a:p>
            <a:fld id="{45934DB8-2908-4749-9255-4418C15B9585}"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a:ln/>
        </p:spPr>
      </p:sp>
      <p:sp>
        <p:nvSpPr>
          <p:cNvPr id="100354" name="Notes Placeholder 2"/>
          <p:cNvSpPr>
            <a:spLocks noGrp="1"/>
          </p:cNvSpPr>
          <p:nvPr>
            <p:ph type="body" idx="1"/>
          </p:nvPr>
        </p:nvSpPr>
        <p:spPr>
          <a:noFill/>
          <a:ln/>
        </p:spPr>
        <p:txBody>
          <a:bodyPr/>
          <a:lstStyle/>
          <a:p>
            <a:endParaRPr lang="en-US" smtClean="0"/>
          </a:p>
        </p:txBody>
      </p:sp>
      <p:sp>
        <p:nvSpPr>
          <p:cNvPr id="100355" name="Date Placeholder 3"/>
          <p:cNvSpPr>
            <a:spLocks noGrp="1"/>
          </p:cNvSpPr>
          <p:nvPr>
            <p:ph type="dt" sz="quarter" idx="1"/>
          </p:nvPr>
        </p:nvSpPr>
        <p:spPr>
          <a:noFill/>
        </p:spPr>
        <p:txBody>
          <a:bodyPr/>
          <a:lstStyle/>
          <a:p>
            <a:fld id="{74F9CF36-36EE-41E6-AF51-80676602FE00}" type="datetime1">
              <a:rPr lang="en-US" smtClean="0"/>
              <a:pPr/>
              <a:t>12/5/2011</a:t>
            </a:fld>
            <a:endParaRPr lang="en-US" smtClean="0"/>
          </a:p>
        </p:txBody>
      </p:sp>
      <p:sp>
        <p:nvSpPr>
          <p:cNvPr id="100356" name="Slide Number Placeholder 4"/>
          <p:cNvSpPr>
            <a:spLocks noGrp="1"/>
          </p:cNvSpPr>
          <p:nvPr>
            <p:ph type="sldNum" sz="quarter" idx="5"/>
          </p:nvPr>
        </p:nvSpPr>
        <p:spPr>
          <a:noFill/>
        </p:spPr>
        <p:txBody>
          <a:bodyPr/>
          <a:lstStyle/>
          <a:p>
            <a:fld id="{69FB7918-E3B6-41BF-943E-CB281C2CD1A9}"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1"/>
          <p:cNvSpPr>
            <a:spLocks noGrp="1" noChangeArrowheads="1"/>
          </p:cNvSpPr>
          <p:nvPr>
            <p:ph type="dt" sz="quarter" idx="1"/>
          </p:nvPr>
        </p:nvSpPr>
        <p:spPr>
          <a:noFill/>
        </p:spPr>
        <p:txBody>
          <a:bodyPr/>
          <a:lstStyle/>
          <a:p>
            <a:fld id="{B8EE55E9-2FE5-4C44-A7E2-1D7BAAE2BDAF}" type="datetime1">
              <a:rPr lang="en-US" smtClean="0"/>
              <a:pPr/>
              <a:t>12/5/2011</a:t>
            </a:fld>
            <a:endParaRPr lang="en-US" smtClean="0"/>
          </a:p>
        </p:txBody>
      </p:sp>
      <p:sp>
        <p:nvSpPr>
          <p:cNvPr id="102402" name="Rectangle 13"/>
          <p:cNvSpPr>
            <a:spLocks noGrp="1" noChangeArrowheads="1"/>
          </p:cNvSpPr>
          <p:nvPr>
            <p:ph type="sldNum" sz="quarter" idx="5"/>
          </p:nvPr>
        </p:nvSpPr>
        <p:spPr>
          <a:noFill/>
        </p:spPr>
        <p:txBody>
          <a:bodyPr/>
          <a:lstStyle/>
          <a:p>
            <a:fld id="{BED8AF8E-E05F-4910-A4C3-68D753654075}" type="slidenum">
              <a:rPr lang="en-US" smtClean="0"/>
              <a:pPr/>
              <a:t>14</a:t>
            </a:fld>
            <a:endParaRPr lang="en-US" smtClean="0"/>
          </a:p>
        </p:txBody>
      </p:sp>
      <p:sp>
        <p:nvSpPr>
          <p:cNvPr id="102403" name="Rectangle 1026"/>
          <p:cNvSpPr>
            <a:spLocks noGrp="1" noRot="1" noChangeAspect="1" noChangeArrowheads="1" noTextEdit="1"/>
          </p:cNvSpPr>
          <p:nvPr>
            <p:ph type="sldImg"/>
          </p:nvPr>
        </p:nvSpPr>
        <p:spPr>
          <a:ln/>
        </p:spPr>
      </p:sp>
      <p:sp>
        <p:nvSpPr>
          <p:cNvPr id="102404" name="Rectangle 1027"/>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1"/>
          <p:cNvSpPr>
            <a:spLocks noGrp="1" noChangeArrowheads="1"/>
          </p:cNvSpPr>
          <p:nvPr>
            <p:ph type="dt" sz="quarter" idx="1"/>
          </p:nvPr>
        </p:nvSpPr>
        <p:spPr>
          <a:noFill/>
        </p:spPr>
        <p:txBody>
          <a:bodyPr/>
          <a:lstStyle/>
          <a:p>
            <a:fld id="{546DE84E-23D7-41CA-8B04-B4F7045E1128}" type="datetime1">
              <a:rPr lang="en-US" smtClean="0"/>
              <a:pPr/>
              <a:t>12/5/2011</a:t>
            </a:fld>
            <a:endParaRPr lang="en-US" smtClean="0"/>
          </a:p>
        </p:txBody>
      </p:sp>
      <p:sp>
        <p:nvSpPr>
          <p:cNvPr id="104450" name="Rectangle 13"/>
          <p:cNvSpPr>
            <a:spLocks noGrp="1" noChangeArrowheads="1"/>
          </p:cNvSpPr>
          <p:nvPr>
            <p:ph type="sldNum" sz="quarter" idx="5"/>
          </p:nvPr>
        </p:nvSpPr>
        <p:spPr>
          <a:noFill/>
        </p:spPr>
        <p:txBody>
          <a:bodyPr/>
          <a:lstStyle/>
          <a:p>
            <a:fld id="{2A249E9B-EE85-46B1-A921-92690C0DCB0D}" type="slidenum">
              <a:rPr lang="en-US" smtClean="0"/>
              <a:pPr/>
              <a:t>15</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1"/>
          <p:cNvSpPr>
            <a:spLocks noGrp="1" noChangeArrowheads="1"/>
          </p:cNvSpPr>
          <p:nvPr>
            <p:ph type="dt" sz="quarter" idx="1"/>
          </p:nvPr>
        </p:nvSpPr>
        <p:spPr>
          <a:noFill/>
        </p:spPr>
        <p:txBody>
          <a:bodyPr/>
          <a:lstStyle/>
          <a:p>
            <a:pPr defTabSz="960438"/>
            <a:fld id="{CB9F348F-37B6-44CE-AEEA-C31C6EAA30CE}" type="datetime1">
              <a:rPr lang="en-US" smtClean="0"/>
              <a:pPr defTabSz="960438"/>
              <a:t>12/5/2011</a:t>
            </a:fld>
            <a:endParaRPr lang="en-US" smtClean="0"/>
          </a:p>
        </p:txBody>
      </p:sp>
      <p:sp>
        <p:nvSpPr>
          <p:cNvPr id="106498" name="Rectangle 13"/>
          <p:cNvSpPr>
            <a:spLocks noGrp="1" noChangeArrowheads="1"/>
          </p:cNvSpPr>
          <p:nvPr>
            <p:ph type="sldNum" sz="quarter" idx="5"/>
          </p:nvPr>
        </p:nvSpPr>
        <p:spPr>
          <a:noFill/>
        </p:spPr>
        <p:txBody>
          <a:bodyPr/>
          <a:lstStyle/>
          <a:p>
            <a:pPr defTabSz="960438"/>
            <a:fld id="{3668600F-5D3D-4FB8-81ED-3CD2F2C851F6}" type="slidenum">
              <a:rPr lang="en-US" smtClean="0"/>
              <a:pPr defTabSz="960438"/>
              <a:t>16</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1"/>
          <p:cNvSpPr>
            <a:spLocks noGrp="1" noChangeArrowheads="1"/>
          </p:cNvSpPr>
          <p:nvPr>
            <p:ph type="dt" sz="quarter" idx="1"/>
          </p:nvPr>
        </p:nvSpPr>
        <p:spPr>
          <a:noFill/>
        </p:spPr>
        <p:txBody>
          <a:bodyPr/>
          <a:lstStyle/>
          <a:p>
            <a:pPr defTabSz="962025"/>
            <a:fld id="{FAF8CF07-5923-44D1-86F4-7D7A2A7865B3}" type="datetime1">
              <a:rPr lang="en-US" smtClean="0"/>
              <a:pPr defTabSz="962025"/>
              <a:t>12/5/2011</a:t>
            </a:fld>
            <a:endParaRPr lang="en-US" smtClean="0"/>
          </a:p>
        </p:txBody>
      </p:sp>
      <p:sp>
        <p:nvSpPr>
          <p:cNvPr id="109570" name="Rectangle 13"/>
          <p:cNvSpPr>
            <a:spLocks noGrp="1" noChangeArrowheads="1"/>
          </p:cNvSpPr>
          <p:nvPr>
            <p:ph type="sldNum" sz="quarter" idx="5"/>
          </p:nvPr>
        </p:nvSpPr>
        <p:spPr>
          <a:noFill/>
        </p:spPr>
        <p:txBody>
          <a:bodyPr/>
          <a:lstStyle/>
          <a:p>
            <a:pPr defTabSz="962025"/>
            <a:fld id="{8DC2EB49-6872-4CFD-A5E8-D6EB07616C76}" type="slidenum">
              <a:rPr lang="en-US" smtClean="0"/>
              <a:pPr defTabSz="962025"/>
              <a:t>17</a:t>
            </a:fld>
            <a:endParaRPr lang="en-US" smtClean="0"/>
          </a:p>
        </p:txBody>
      </p:sp>
      <p:sp>
        <p:nvSpPr>
          <p:cNvPr id="109571" name="Rectangle 2"/>
          <p:cNvSpPr>
            <a:spLocks noGrp="1" noRot="1" noChangeAspect="1" noChangeArrowheads="1" noTextEdit="1"/>
          </p:cNvSpPr>
          <p:nvPr>
            <p:ph type="sldImg"/>
          </p:nvPr>
        </p:nvSpPr>
        <p:spPr>
          <a:xfrm>
            <a:off x="3033713" y="547688"/>
            <a:ext cx="3549650" cy="2743200"/>
          </a:xfrm>
          <a:ln/>
        </p:spPr>
      </p:sp>
      <p:sp>
        <p:nvSpPr>
          <p:cNvPr id="109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1"/>
          <p:cNvSpPr>
            <a:spLocks noGrp="1" noChangeArrowheads="1"/>
          </p:cNvSpPr>
          <p:nvPr>
            <p:ph type="dt" sz="quarter" idx="1"/>
          </p:nvPr>
        </p:nvSpPr>
        <p:spPr>
          <a:noFill/>
        </p:spPr>
        <p:txBody>
          <a:bodyPr/>
          <a:lstStyle/>
          <a:p>
            <a:pPr defTabSz="962025"/>
            <a:fld id="{82F80145-5DF3-4674-AD6C-5B09FB3FD683}" type="datetime1">
              <a:rPr lang="en-US" smtClean="0"/>
              <a:pPr defTabSz="962025"/>
              <a:t>12/5/2011</a:t>
            </a:fld>
            <a:endParaRPr lang="en-US" smtClean="0"/>
          </a:p>
        </p:txBody>
      </p:sp>
      <p:sp>
        <p:nvSpPr>
          <p:cNvPr id="111618" name="Rectangle 13"/>
          <p:cNvSpPr>
            <a:spLocks noGrp="1" noChangeArrowheads="1"/>
          </p:cNvSpPr>
          <p:nvPr>
            <p:ph type="sldNum" sz="quarter" idx="5"/>
          </p:nvPr>
        </p:nvSpPr>
        <p:spPr>
          <a:noFill/>
        </p:spPr>
        <p:txBody>
          <a:bodyPr/>
          <a:lstStyle/>
          <a:p>
            <a:pPr defTabSz="962025"/>
            <a:fld id="{4F3B0FE3-2B8A-4E09-B26D-7C155B33F4BF}" type="slidenum">
              <a:rPr lang="en-US" smtClean="0"/>
              <a:pPr defTabSz="962025"/>
              <a:t>18</a:t>
            </a:fld>
            <a:endParaRPr lang="en-US" smtClean="0"/>
          </a:p>
        </p:txBody>
      </p:sp>
      <p:sp>
        <p:nvSpPr>
          <p:cNvPr id="111619" name="Rectangle 2"/>
          <p:cNvSpPr>
            <a:spLocks noGrp="1" noRot="1" noChangeAspect="1" noChangeArrowheads="1" noTextEdit="1"/>
          </p:cNvSpPr>
          <p:nvPr>
            <p:ph type="sldImg"/>
          </p:nvPr>
        </p:nvSpPr>
        <p:spPr>
          <a:xfrm>
            <a:off x="3033713" y="547688"/>
            <a:ext cx="3549650" cy="2743200"/>
          </a:xfrm>
          <a:ln/>
        </p:spPr>
      </p:sp>
      <p:sp>
        <p:nvSpPr>
          <p:cNvPr id="1116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smtClean="0"/>
          </a:p>
        </p:txBody>
      </p:sp>
      <p:sp>
        <p:nvSpPr>
          <p:cNvPr id="20483" name="Date Placeholder 3"/>
          <p:cNvSpPr>
            <a:spLocks noGrp="1"/>
          </p:cNvSpPr>
          <p:nvPr>
            <p:ph type="dt" sz="quarter" idx="1"/>
          </p:nvPr>
        </p:nvSpPr>
        <p:spPr>
          <a:noFill/>
        </p:spPr>
        <p:txBody>
          <a:bodyPr/>
          <a:lstStyle/>
          <a:p>
            <a:fld id="{D7F0D5A4-F371-4CD8-ABC6-BFA17511D29F}" type="datetime1">
              <a:rPr lang="en-US" smtClean="0"/>
              <a:pPr/>
              <a:t>12/5/2011</a:t>
            </a:fld>
            <a:endParaRPr lang="en-US" smtClean="0"/>
          </a:p>
        </p:txBody>
      </p:sp>
      <p:sp>
        <p:nvSpPr>
          <p:cNvPr id="20484" name="Slide Number Placeholder 4"/>
          <p:cNvSpPr>
            <a:spLocks noGrp="1"/>
          </p:cNvSpPr>
          <p:nvPr>
            <p:ph type="sldNum" sz="quarter" idx="5"/>
          </p:nvPr>
        </p:nvSpPr>
        <p:spPr>
          <a:noFill/>
        </p:spPr>
        <p:txBody>
          <a:bodyPr/>
          <a:lstStyle/>
          <a:p>
            <a:fld id="{E31C2D8E-626F-4DF1-BF52-9C05A21F65D6}" type="slidenum">
              <a:rPr lang="en-US" smtClean="0"/>
              <a:pPr/>
              <a:t>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dt" sz="quarter" idx="1"/>
          </p:nvPr>
        </p:nvSpPr>
        <p:spPr>
          <a:noFill/>
        </p:spPr>
        <p:txBody>
          <a:bodyPr/>
          <a:lstStyle/>
          <a:p>
            <a:fld id="{6B995DE9-74A6-40AF-A192-E1830A7D2874}" type="datetime1">
              <a:rPr lang="en-US" smtClean="0"/>
              <a:pPr/>
              <a:t>12/5/2011</a:t>
            </a:fld>
            <a:endParaRPr lang="en-US" smtClean="0"/>
          </a:p>
        </p:txBody>
      </p:sp>
      <p:sp>
        <p:nvSpPr>
          <p:cNvPr id="22530" name="Rectangle 13"/>
          <p:cNvSpPr>
            <a:spLocks noGrp="1" noChangeArrowheads="1"/>
          </p:cNvSpPr>
          <p:nvPr>
            <p:ph type="sldNum" sz="quarter" idx="5"/>
          </p:nvPr>
        </p:nvSpPr>
        <p:spPr>
          <a:noFill/>
        </p:spPr>
        <p:txBody>
          <a:bodyPr/>
          <a:lstStyle/>
          <a:p>
            <a:fld id="{E0854E30-C4EF-4EE7-A15B-C976D4A7BA83}" type="slidenum">
              <a:rPr lang="en-US" smtClean="0"/>
              <a:pPr/>
              <a:t>2</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1"/>
          <p:cNvSpPr>
            <a:spLocks noGrp="1" noChangeArrowheads="1"/>
          </p:cNvSpPr>
          <p:nvPr>
            <p:ph type="dt" sz="quarter" idx="1"/>
          </p:nvPr>
        </p:nvSpPr>
        <p:spPr>
          <a:noFill/>
        </p:spPr>
        <p:txBody>
          <a:bodyPr/>
          <a:lstStyle/>
          <a:p>
            <a:fld id="{01D52A7B-A624-4F69-BE3D-0F54C17E0CE4}" type="datetime1">
              <a:rPr lang="en-US" smtClean="0"/>
              <a:pPr/>
              <a:t>12/5/2011</a:t>
            </a:fld>
            <a:endParaRPr lang="en-US" smtClean="0"/>
          </a:p>
        </p:txBody>
      </p:sp>
      <p:sp>
        <p:nvSpPr>
          <p:cNvPr id="25602" name="Rectangle 13"/>
          <p:cNvSpPr>
            <a:spLocks noGrp="1" noChangeArrowheads="1"/>
          </p:cNvSpPr>
          <p:nvPr>
            <p:ph type="sldNum" sz="quarter" idx="5"/>
          </p:nvPr>
        </p:nvSpPr>
        <p:spPr>
          <a:noFill/>
        </p:spPr>
        <p:txBody>
          <a:bodyPr/>
          <a:lstStyle/>
          <a:p>
            <a:fld id="{1BC31B96-AEE9-44CD-8B3C-969C89EC9033}" type="slidenum">
              <a:rPr lang="en-US" smtClean="0"/>
              <a:pPr/>
              <a:t>4</a:t>
            </a:fld>
            <a:endParaRPr lang="en-US" smtClean="0"/>
          </a:p>
        </p:txBody>
      </p:sp>
      <p:sp>
        <p:nvSpPr>
          <p:cNvPr id="25603" name="Rectangle 2"/>
          <p:cNvSpPr>
            <a:spLocks noGrp="1" noRot="1" noChangeAspect="1" noChangeArrowheads="1" noTextEdit="1"/>
          </p:cNvSpPr>
          <p:nvPr>
            <p:ph type="sldImg"/>
          </p:nvPr>
        </p:nvSpPr>
        <p:spPr>
          <a:xfrm>
            <a:off x="3003550" y="538163"/>
            <a:ext cx="3554413" cy="2747962"/>
          </a:xfrm>
          <a:solidFill>
            <a:srgbClr val="FFFFFF"/>
          </a:solidFill>
          <a:ln/>
        </p:spPr>
      </p:sp>
      <p:sp>
        <p:nvSpPr>
          <p:cNvPr id="25604" name="Rectangle 3"/>
          <p:cNvSpPr>
            <a:spLocks noGrp="1" noChangeArrowheads="1"/>
          </p:cNvSpPr>
          <p:nvPr>
            <p:ph type="body" idx="1"/>
          </p:nvPr>
        </p:nvSpPr>
        <p:spPr>
          <a:xfrm>
            <a:off x="1249363" y="3462338"/>
            <a:ext cx="7072312" cy="3282950"/>
          </a:xfrm>
          <a:solidFill>
            <a:srgbClr val="FFFFFF"/>
          </a:solidFill>
          <a:ln>
            <a:solidFill>
              <a:srgbClr val="000000"/>
            </a:solidFill>
          </a:ln>
        </p:spPr>
        <p:txBody>
          <a:bodyPr lIns="95489" tIns="47744" rIns="95489" bIns="47744"/>
          <a:lstStyle/>
          <a:p>
            <a:endParaRPr lang="en-US" smtClean="0"/>
          </a:p>
          <a:p>
            <a:r>
              <a:rPr lang="en-US" smtClean="0"/>
              <a:t>We are an independent firm owned by its employees who are partners in the firm</a:t>
            </a:r>
          </a:p>
          <a:p>
            <a:r>
              <a:rPr lang="en-US" smtClean="0"/>
              <a:t>Each affiliate is a partnership owned jointly by its employees and the parent company CC&amp;L FG</a:t>
            </a:r>
          </a:p>
          <a:p>
            <a:endParaRPr lang="en-US" smtClean="0"/>
          </a:p>
          <a:p>
            <a:r>
              <a:rPr lang="en-US" smtClean="0"/>
              <a:t>All we concentrate on is IM – no conflict of interest on I Banking Trading etc</a:t>
            </a:r>
          </a:p>
          <a:p>
            <a:endParaRPr lang="en-US" smtClean="0"/>
          </a:p>
          <a:p>
            <a:r>
              <a:rPr lang="en-US" smtClean="0"/>
              <a:t>Over 32 billion AUM - $30 billion institutional just over 1.4 b in PC – institutional mindset to PC clients</a:t>
            </a:r>
          </a:p>
          <a:p>
            <a:endParaRPr lang="en-US" smtClean="0"/>
          </a:p>
          <a:p>
            <a:r>
              <a:rPr lang="en-US" smtClean="0"/>
              <a:t>Cdn roots with international affiliations</a:t>
            </a:r>
          </a:p>
          <a:p>
            <a:endParaRPr lang="en-US" smtClean="0"/>
          </a:p>
          <a:p>
            <a:r>
              <a:rPr lang="en-US" smtClean="0"/>
              <a:t>Professional staff</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1"/>
          <p:cNvSpPr>
            <a:spLocks noGrp="1" noChangeArrowheads="1"/>
          </p:cNvSpPr>
          <p:nvPr>
            <p:ph type="dt" sz="quarter" idx="1"/>
          </p:nvPr>
        </p:nvSpPr>
        <p:spPr>
          <a:noFill/>
        </p:spPr>
        <p:txBody>
          <a:bodyPr/>
          <a:lstStyle/>
          <a:p>
            <a:fld id="{7348039C-2E44-4C40-BC54-6D7167275F68}" type="datetime1">
              <a:rPr lang="en-US" smtClean="0"/>
              <a:pPr/>
              <a:t>12/5/2011</a:t>
            </a:fld>
            <a:endParaRPr lang="en-US" smtClean="0"/>
          </a:p>
        </p:txBody>
      </p:sp>
      <p:sp>
        <p:nvSpPr>
          <p:cNvPr id="27650" name="Rectangle 13"/>
          <p:cNvSpPr>
            <a:spLocks noGrp="1" noChangeArrowheads="1"/>
          </p:cNvSpPr>
          <p:nvPr>
            <p:ph type="sldNum" sz="quarter" idx="5"/>
          </p:nvPr>
        </p:nvSpPr>
        <p:spPr>
          <a:noFill/>
        </p:spPr>
        <p:txBody>
          <a:bodyPr/>
          <a:lstStyle/>
          <a:p>
            <a:fld id="{54097001-985F-4A9D-B581-E1F67588A08B}" type="slidenum">
              <a:rPr lang="en-US" smtClean="0"/>
              <a:pPr/>
              <a:t>5</a:t>
            </a:fld>
            <a:endParaRPr lang="en-US" smtClean="0"/>
          </a:p>
        </p:txBody>
      </p:sp>
      <p:sp>
        <p:nvSpPr>
          <p:cNvPr id="27651" name="Rectangle 2"/>
          <p:cNvSpPr>
            <a:spLocks noGrp="1" noRot="1" noChangeAspect="1" noChangeArrowheads="1" noTextEdit="1"/>
          </p:cNvSpPr>
          <p:nvPr>
            <p:ph type="sldImg"/>
          </p:nvPr>
        </p:nvSpPr>
        <p:spPr>
          <a:xfrm>
            <a:off x="3006725" y="538163"/>
            <a:ext cx="3551238" cy="2744787"/>
          </a:xfrm>
          <a:solidFill>
            <a:srgbClr val="FFFFFF"/>
          </a:solidFill>
          <a:ln/>
        </p:spPr>
      </p:sp>
      <p:sp>
        <p:nvSpPr>
          <p:cNvPr id="27652" name="Rectangle 3"/>
          <p:cNvSpPr>
            <a:spLocks noGrp="1" noChangeArrowheads="1"/>
          </p:cNvSpPr>
          <p:nvPr>
            <p:ph type="body" idx="1"/>
          </p:nvPr>
        </p:nvSpPr>
        <p:spPr>
          <a:xfrm>
            <a:off x="1247775" y="3462338"/>
            <a:ext cx="7070725" cy="3282950"/>
          </a:xfrm>
          <a:solidFill>
            <a:srgbClr val="FFFFFF"/>
          </a:solidFill>
          <a:ln>
            <a:solidFill>
              <a:srgbClr val="000000"/>
            </a:solidFill>
          </a:ln>
        </p:spPr>
        <p:txBody>
          <a:bodyPr lIns="94457" tIns="47229" rIns="94457" bIns="47229"/>
          <a:lstStyle/>
          <a:p>
            <a:r>
              <a:rPr lang="en-US" sz="1000" b="1" i="1" u="sng" smtClean="0"/>
              <a:t>Our Clients</a:t>
            </a:r>
          </a:p>
          <a:p>
            <a:r>
              <a:rPr lang="en-US" sz="1000" b="1" i="1" u="sng" smtClean="0"/>
              <a:t>‘</a:t>
            </a:r>
          </a:p>
          <a:p>
            <a:pPr>
              <a:buFontTx/>
              <a:buChar char="•"/>
            </a:pPr>
            <a:r>
              <a:rPr lang="en-US" sz="1000" smtClean="0"/>
              <a:t>We understand private clients! With over 500 families that trust us to manage their wealth we understand what private clients are searching for.  We have learned to listen carefully to what they need and want in a firm like ours. With that knowledge we have implemented those ideas and evolved our business into a truly private client focused organization</a:t>
            </a:r>
          </a:p>
          <a:p>
            <a:pPr>
              <a:buFontTx/>
              <a:buChar char="•"/>
            </a:pPr>
            <a:r>
              <a:rPr lang="en-US" sz="1000" smtClean="0"/>
              <a:t>Besides private individuals… as you can see other organizations entrust us to manage their wealth… (</a:t>
            </a:r>
            <a:r>
              <a:rPr lang="en-US" sz="1000" b="1" i="1" smtClean="0"/>
              <a:t>talk about the banks, Royal, Scotia and HSBC and Canada Pension Plan – use this info to describe the due diligence being done)</a:t>
            </a:r>
          </a:p>
          <a:p>
            <a:pPr>
              <a:buFontTx/>
              <a:buChar char="•"/>
            </a:pPr>
            <a:r>
              <a:rPr lang="en-US" sz="1000" smtClean="0"/>
              <a:t>We must met the highest standards – OSC, institutional due diligence</a:t>
            </a:r>
          </a:p>
          <a:p>
            <a:endParaRPr lang="en-US" sz="1000" smtClean="0"/>
          </a:p>
          <a:p>
            <a:endParaRPr lang="en-US" sz="1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1"/>
          <p:cNvSpPr>
            <a:spLocks noGrp="1" noChangeArrowheads="1"/>
          </p:cNvSpPr>
          <p:nvPr>
            <p:ph type="dt" sz="quarter" idx="1"/>
          </p:nvPr>
        </p:nvSpPr>
        <p:spPr>
          <a:noFill/>
        </p:spPr>
        <p:txBody>
          <a:bodyPr/>
          <a:lstStyle/>
          <a:p>
            <a:fld id="{07D9D610-B71B-44F3-8610-0DF0484F999E}" type="datetime1">
              <a:rPr lang="en-US" smtClean="0"/>
              <a:pPr/>
              <a:t>12/5/2011</a:t>
            </a:fld>
            <a:endParaRPr lang="en-US" smtClean="0"/>
          </a:p>
        </p:txBody>
      </p:sp>
      <p:sp>
        <p:nvSpPr>
          <p:cNvPr id="29698" name="Rectangle 13"/>
          <p:cNvSpPr>
            <a:spLocks noGrp="1" noChangeArrowheads="1"/>
          </p:cNvSpPr>
          <p:nvPr>
            <p:ph type="sldNum" sz="quarter" idx="5"/>
          </p:nvPr>
        </p:nvSpPr>
        <p:spPr>
          <a:noFill/>
        </p:spPr>
        <p:txBody>
          <a:bodyPr/>
          <a:lstStyle/>
          <a:p>
            <a:fld id="{04AD54D2-2222-44CF-BD03-0BDC38BBF611}" type="slidenum">
              <a:rPr lang="en-US" smtClean="0"/>
              <a:pPr/>
              <a:t>6</a:t>
            </a:fld>
            <a:endParaRPr lang="en-US" smtClean="0"/>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r>
              <a:rPr lang="en-US" smtClean="0"/>
              <a:t>Risk assessment</a:t>
            </a:r>
          </a:p>
          <a:p>
            <a:r>
              <a:rPr lang="en-US" smtClean="0"/>
              <a:t>Completed in conjunction and direction with FA – resulting in a SIP developed specifically for the individual client and positioning within one of the CC&amp;L model portfolios – if specific circumstances required – will be identified and incorporated into SIP</a:t>
            </a:r>
          </a:p>
          <a:p>
            <a:endParaRPr lang="en-US" smtClean="0"/>
          </a:p>
          <a:p>
            <a:r>
              <a:rPr lang="en-US" smtClean="0"/>
              <a:t>Portfolio construction – unique to the individual and circumstances – flexible</a:t>
            </a:r>
          </a:p>
          <a:p>
            <a:endParaRPr lang="en-US" smtClean="0"/>
          </a:p>
          <a:p>
            <a:r>
              <a:rPr lang="en-US" smtClean="0"/>
              <a:t>Tax – a primary concern we are focused on ‘net net return’ – net of fees, net of tax  we will customize an implementation strategy if taxes an issue moving in.  Always looking at tax – asset location strategies, portfolio turnover, loss harvesting, </a:t>
            </a:r>
          </a:p>
          <a:p>
            <a:endParaRPr lang="en-US" smtClean="0"/>
          </a:p>
          <a:p>
            <a:r>
              <a:rPr lang="en-US" smtClean="0"/>
              <a:t>Service and Communication</a:t>
            </a:r>
          </a:p>
          <a:p>
            <a:r>
              <a:rPr lang="en-US" smtClean="0"/>
              <a:t>Service supplied by DT and team working directly with clients and advisors</a:t>
            </a:r>
          </a:p>
          <a:p>
            <a:r>
              <a:rPr lang="en-US" smtClean="0"/>
              <a:t>Communication – consolidated reporting quarterly with web access to clients and advisors daily updates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1"/>
          <p:cNvSpPr>
            <a:spLocks noGrp="1" noChangeArrowheads="1"/>
          </p:cNvSpPr>
          <p:nvPr>
            <p:ph type="dt" sz="quarter" idx="1"/>
          </p:nvPr>
        </p:nvSpPr>
        <p:spPr>
          <a:noFill/>
        </p:spPr>
        <p:txBody>
          <a:bodyPr/>
          <a:lstStyle/>
          <a:p>
            <a:fld id="{93174107-F13A-4E9A-BDA9-3BB149F9FBD0}" type="datetime1">
              <a:rPr lang="en-US" smtClean="0"/>
              <a:pPr/>
              <a:t>12/5/2011</a:t>
            </a:fld>
            <a:endParaRPr lang="en-US" smtClean="0"/>
          </a:p>
        </p:txBody>
      </p:sp>
      <p:sp>
        <p:nvSpPr>
          <p:cNvPr id="35842" name="Rectangle 13"/>
          <p:cNvSpPr>
            <a:spLocks noGrp="1" noChangeArrowheads="1"/>
          </p:cNvSpPr>
          <p:nvPr>
            <p:ph type="sldNum" sz="quarter" idx="5"/>
          </p:nvPr>
        </p:nvSpPr>
        <p:spPr>
          <a:noFill/>
        </p:spPr>
        <p:txBody>
          <a:bodyPr/>
          <a:lstStyle/>
          <a:p>
            <a:fld id="{1D7EBC5A-C081-42FB-BAC1-5C701BCCEA22}" type="slidenum">
              <a:rPr lang="en-US" smtClean="0"/>
              <a:pPr/>
              <a:t>7</a:t>
            </a:fld>
            <a:endParaRPr lang="en-US" smtClean="0"/>
          </a:p>
        </p:txBody>
      </p:sp>
      <p:sp>
        <p:nvSpPr>
          <p:cNvPr id="35843" name="Rectangle 2"/>
          <p:cNvSpPr>
            <a:spLocks noGrp="1" noRot="1" noChangeAspect="1" noChangeArrowheads="1" noTextEdit="1"/>
          </p:cNvSpPr>
          <p:nvPr>
            <p:ph type="sldImg"/>
          </p:nvPr>
        </p:nvSpPr>
        <p:spPr>
          <a:xfrm>
            <a:off x="3033713" y="546100"/>
            <a:ext cx="3548062" cy="2743200"/>
          </a:xfrm>
          <a:solidFill>
            <a:srgbClr val="FFFFFF"/>
          </a:solidFill>
          <a:ln/>
        </p:spPr>
      </p:sp>
      <p:sp>
        <p:nvSpPr>
          <p:cNvPr id="35844" name="Rectangle 3"/>
          <p:cNvSpPr>
            <a:spLocks noGrp="1" noChangeArrowheads="1"/>
          </p:cNvSpPr>
          <p:nvPr>
            <p:ph type="body" idx="1"/>
          </p:nvPr>
        </p:nvSpPr>
        <p:spPr>
          <a:xfrm>
            <a:off x="1279525" y="3476625"/>
            <a:ext cx="7042150" cy="3292475"/>
          </a:xfrm>
          <a:solidFill>
            <a:srgbClr val="FFFFFF"/>
          </a:solidFill>
          <a:ln>
            <a:solidFill>
              <a:srgbClr val="000000"/>
            </a:solidFill>
          </a:ln>
        </p:spPr>
        <p:txBody>
          <a:bodyPr lIns="93754" tIns="46877" rIns="93754" bIns="46877"/>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1"/>
          <p:cNvSpPr>
            <a:spLocks noGrp="1" noChangeArrowheads="1"/>
          </p:cNvSpPr>
          <p:nvPr>
            <p:ph type="dt" sz="quarter" idx="1"/>
          </p:nvPr>
        </p:nvSpPr>
        <p:spPr>
          <a:noFill/>
        </p:spPr>
        <p:txBody>
          <a:bodyPr/>
          <a:lstStyle/>
          <a:p>
            <a:fld id="{49BE289E-3F16-418B-9996-B3B44EEB1566}" type="datetime1">
              <a:rPr lang="en-US" smtClean="0"/>
              <a:pPr/>
              <a:t>12/5/2011</a:t>
            </a:fld>
            <a:endParaRPr lang="en-US" smtClean="0"/>
          </a:p>
        </p:txBody>
      </p:sp>
      <p:sp>
        <p:nvSpPr>
          <p:cNvPr id="37890" name="Rectangle 13"/>
          <p:cNvSpPr>
            <a:spLocks noGrp="1" noChangeArrowheads="1"/>
          </p:cNvSpPr>
          <p:nvPr>
            <p:ph type="sldNum" sz="quarter" idx="5"/>
          </p:nvPr>
        </p:nvSpPr>
        <p:spPr>
          <a:noFill/>
        </p:spPr>
        <p:txBody>
          <a:bodyPr/>
          <a:lstStyle/>
          <a:p>
            <a:fld id="{6D218026-9965-40C9-B603-9F7DCCA21BB1}" type="slidenum">
              <a:rPr lang="en-US" smtClean="0"/>
              <a:pPr/>
              <a:t>8</a:t>
            </a:fld>
            <a:endParaRPr lang="en-US" smtClean="0"/>
          </a:p>
        </p:txBody>
      </p:sp>
      <p:sp>
        <p:nvSpPr>
          <p:cNvPr id="37891" name="Rectangle 4098"/>
          <p:cNvSpPr>
            <a:spLocks noGrp="1" noRot="1" noChangeAspect="1" noChangeArrowheads="1" noTextEdit="1"/>
          </p:cNvSpPr>
          <p:nvPr>
            <p:ph type="sldImg"/>
          </p:nvPr>
        </p:nvSpPr>
        <p:spPr>
          <a:solidFill>
            <a:srgbClr val="FFFFFF"/>
          </a:solidFill>
          <a:ln/>
        </p:spPr>
      </p:sp>
      <p:sp>
        <p:nvSpPr>
          <p:cNvPr id="37892" name="Rectangle 4099"/>
          <p:cNvSpPr>
            <a:spLocks noGrp="1" noChangeArrowheads="1"/>
          </p:cNvSpPr>
          <p:nvPr>
            <p:ph type="body" idx="1"/>
          </p:nvPr>
        </p:nvSpPr>
        <p:spPr>
          <a:xfrm>
            <a:off x="1281113" y="3473450"/>
            <a:ext cx="7038975" cy="3292475"/>
          </a:xfrm>
          <a:solidFill>
            <a:srgbClr val="FFFFFF"/>
          </a:solidFill>
          <a:ln>
            <a:solidFill>
              <a:srgbClr val="000000"/>
            </a:solidFill>
          </a:ln>
        </p:spPr>
        <p:txBody>
          <a:bodyPr lIns="93734" tIns="46868" rIns="93734" bIns="46868"/>
          <a:lstStyle/>
          <a:p>
            <a:r>
              <a:rPr lang="en-US" sz="1000" smtClean="0"/>
              <a:t>Like most firms we started 20 years ago and still today with a traditional approach to managing money… stocks , bonds and cash</a:t>
            </a:r>
          </a:p>
          <a:p>
            <a:endParaRPr lang="en-US" sz="1000" smtClean="0"/>
          </a:p>
          <a:p>
            <a:r>
              <a:rPr lang="en-US" sz="1000" smtClean="0"/>
              <a:t>It worked well and provided good diversification for our clients. As everyone heard in the 90’s – diversify outside of Canada – don’t keep all your eggs in one basket.  Well that is true still today…. However global markets are much more inter connected today and as we noticed during the bear market over the last few years there are times when all global markets can actually go down together.</a:t>
            </a:r>
          </a:p>
          <a:p>
            <a:endParaRPr lang="en-US" sz="1000" smtClean="0"/>
          </a:p>
          <a:p>
            <a:r>
              <a:rPr lang="en-US" sz="1000" smtClean="0"/>
              <a:t>At our firm, we recognized that and started to build a space for alternative investments.  Assets that would be able to provide unique additions to a traditional portfolio… instruments like high yield bonds, income trusts and hedge fund strategies that could provide similar returns to traditional investments but be less reliant on those traditional markets to do so.  In short… provide additional diversification to a balanced portfolio.</a:t>
            </a:r>
          </a:p>
          <a:p>
            <a:endParaRPr lang="en-US" sz="1000" smtClean="0"/>
          </a:p>
          <a:p>
            <a:endParaRPr lang="en-US" sz="10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Grp="1" noChangeArrowheads="1"/>
          </p:cNvSpPr>
          <p:nvPr>
            <p:ph type="dt" sz="quarter" idx="1"/>
          </p:nvPr>
        </p:nvSpPr>
        <p:spPr>
          <a:noFill/>
        </p:spPr>
        <p:txBody>
          <a:bodyPr/>
          <a:lstStyle/>
          <a:p>
            <a:pPr defTabSz="962025"/>
            <a:fld id="{69139FA4-C383-464D-BA6A-B86F0ED4891F}" type="datetime1">
              <a:rPr lang="en-US" smtClean="0"/>
              <a:pPr defTabSz="962025"/>
              <a:t>12/5/2011</a:t>
            </a:fld>
            <a:endParaRPr lang="en-US" smtClean="0"/>
          </a:p>
        </p:txBody>
      </p:sp>
      <p:sp>
        <p:nvSpPr>
          <p:cNvPr id="40962" name="Rectangle 13"/>
          <p:cNvSpPr>
            <a:spLocks noGrp="1" noChangeArrowheads="1"/>
          </p:cNvSpPr>
          <p:nvPr>
            <p:ph type="sldNum" sz="quarter" idx="5"/>
          </p:nvPr>
        </p:nvSpPr>
        <p:spPr>
          <a:noFill/>
        </p:spPr>
        <p:txBody>
          <a:bodyPr/>
          <a:lstStyle/>
          <a:p>
            <a:pPr defTabSz="962025"/>
            <a:fld id="{1EB6F6FC-08C2-4FEB-AAC5-28E8D5C34032}" type="slidenum">
              <a:rPr lang="en-US" smtClean="0"/>
              <a:pPr defTabSz="962025"/>
              <a:t>9</a:t>
            </a:fld>
            <a:endParaRPr lang="en-US" smtClean="0"/>
          </a:p>
        </p:txBody>
      </p:sp>
      <p:sp>
        <p:nvSpPr>
          <p:cNvPr id="40963" name="Rectangle 2"/>
          <p:cNvSpPr>
            <a:spLocks noGrp="1" noRot="1" noChangeAspect="1" noChangeArrowheads="1" noTextEdit="1"/>
          </p:cNvSpPr>
          <p:nvPr>
            <p:ph type="sldImg"/>
          </p:nvPr>
        </p:nvSpPr>
        <p:spPr>
          <a:xfrm>
            <a:off x="3027363" y="547688"/>
            <a:ext cx="3549650" cy="2743200"/>
          </a:xfrm>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78"/>
          <p:cNvSpPr>
            <a:spLocks noChangeArrowheads="1"/>
          </p:cNvSpPr>
          <p:nvPr/>
        </p:nvSpPr>
        <p:spPr bwMode="auto">
          <a:xfrm>
            <a:off x="0" y="1169988"/>
            <a:ext cx="10058400" cy="2749550"/>
          </a:xfrm>
          <a:prstGeom prst="rect">
            <a:avLst/>
          </a:prstGeom>
          <a:solidFill>
            <a:srgbClr val="006443"/>
          </a:solidFill>
          <a:ln w="9525">
            <a:solidFill>
              <a:schemeClr val="tx1"/>
            </a:solidFill>
            <a:miter lim="800000"/>
            <a:headEnd/>
            <a:tailEnd/>
          </a:ln>
          <a:effectLst/>
        </p:spPr>
        <p:txBody>
          <a:bodyPr wrap="none" anchor="ctr"/>
          <a:lstStyle/>
          <a:p>
            <a:pPr algn="ctr" eaLnBrk="0" hangingPunct="0">
              <a:spcBef>
                <a:spcPct val="50000"/>
              </a:spcBef>
              <a:defRPr/>
            </a:pPr>
            <a:endParaRPr lang="en-US"/>
          </a:p>
        </p:txBody>
      </p:sp>
      <p:sp>
        <p:nvSpPr>
          <p:cNvPr id="4" name="Rectangle 81"/>
          <p:cNvSpPr>
            <a:spLocks noChangeArrowheads="1"/>
          </p:cNvSpPr>
          <p:nvPr/>
        </p:nvSpPr>
        <p:spPr bwMode="auto">
          <a:xfrm>
            <a:off x="612775" y="4664075"/>
            <a:ext cx="2243138" cy="549275"/>
          </a:xfrm>
          <a:prstGeom prst="rect">
            <a:avLst/>
          </a:prstGeom>
          <a:noFill/>
          <a:ln w="9525">
            <a:noFill/>
            <a:miter lim="800000"/>
            <a:headEnd/>
            <a:tailEnd/>
          </a:ln>
          <a:effectLst/>
        </p:spPr>
        <p:txBody>
          <a:bodyPr lIns="91429" tIns="45715" rIns="91429" bIns="45715">
            <a:spAutoFit/>
          </a:bodyPr>
          <a:lstStyle/>
          <a:p>
            <a:pPr>
              <a:spcBef>
                <a:spcPct val="10000"/>
              </a:spcBef>
              <a:defRPr/>
            </a:pPr>
            <a:r>
              <a:rPr lang="en-US" sz="1400">
                <a:solidFill>
                  <a:srgbClr val="9B9B00"/>
                </a:solidFill>
              </a:rPr>
              <a:t>Earning Your Trust.</a:t>
            </a:r>
          </a:p>
          <a:p>
            <a:pPr>
              <a:spcBef>
                <a:spcPct val="15000"/>
              </a:spcBef>
              <a:defRPr/>
            </a:pPr>
            <a:r>
              <a:rPr lang="en-US" sz="1400">
                <a:solidFill>
                  <a:srgbClr val="9B9B00"/>
                </a:solidFill>
              </a:rPr>
              <a:t>       Building Your Wealth.</a:t>
            </a:r>
          </a:p>
        </p:txBody>
      </p:sp>
      <p:pic>
        <p:nvPicPr>
          <p:cNvPr id="5" name="Picture 82" descr="cover photo"/>
          <p:cNvPicPr>
            <a:picLocks noChangeAspect="1" noChangeArrowheads="1"/>
          </p:cNvPicPr>
          <p:nvPr/>
        </p:nvPicPr>
        <p:blipFill>
          <a:blip r:embed="rId2"/>
          <a:srcRect/>
          <a:stretch>
            <a:fillRect/>
          </a:stretch>
        </p:blipFill>
        <p:spPr bwMode="auto">
          <a:xfrm>
            <a:off x="517525" y="1787525"/>
            <a:ext cx="2249488" cy="2706688"/>
          </a:xfrm>
          <a:prstGeom prst="rect">
            <a:avLst/>
          </a:prstGeom>
          <a:noFill/>
          <a:ln w="12700">
            <a:noFill/>
            <a:miter lim="800000"/>
            <a:headEnd/>
            <a:tailEnd/>
          </a:ln>
        </p:spPr>
      </p:pic>
      <p:pic>
        <p:nvPicPr>
          <p:cNvPr id="6" name="Picture 84" descr="T:\Group\DTP\Logos\PCM\Microsoft use\CCLPC_logo.png"/>
          <p:cNvPicPr>
            <a:picLocks noChangeAspect="1" noChangeArrowheads="1"/>
          </p:cNvPicPr>
          <p:nvPr userDrawn="1"/>
        </p:nvPicPr>
        <p:blipFill>
          <a:blip r:embed="rId3"/>
          <a:srcRect/>
          <a:stretch>
            <a:fillRect/>
          </a:stretch>
        </p:blipFill>
        <p:spPr bwMode="auto">
          <a:xfrm>
            <a:off x="6640513" y="6569075"/>
            <a:ext cx="2859087" cy="587375"/>
          </a:xfrm>
          <a:prstGeom prst="rect">
            <a:avLst/>
          </a:prstGeom>
          <a:noFill/>
          <a:ln w="9525">
            <a:noFill/>
            <a:miter lim="800000"/>
            <a:headEnd/>
            <a:tailEnd/>
          </a:ln>
        </p:spPr>
      </p:pic>
      <p:sp>
        <p:nvSpPr>
          <p:cNvPr id="3100" name="Rectangle 28"/>
          <p:cNvSpPr>
            <a:spLocks noGrp="1" noChangeArrowheads="1"/>
          </p:cNvSpPr>
          <p:nvPr>
            <p:ph type="ctrTitle"/>
          </p:nvPr>
        </p:nvSpPr>
        <p:spPr bwMode="gray">
          <a:xfrm>
            <a:off x="3127375" y="2381250"/>
            <a:ext cx="6543675" cy="798513"/>
          </a:xfrm>
        </p:spPr>
        <p:txBody>
          <a:bodyPr lIns="102590"/>
          <a:lstStyle>
            <a:lvl1pPr>
              <a:defRPr sz="3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8088" y="822325"/>
            <a:ext cx="1757362" cy="333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4413" y="822325"/>
            <a:ext cx="5121275" cy="3336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4413" y="822325"/>
            <a:ext cx="7031037" cy="5286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4413" y="2284413"/>
            <a:ext cx="3427412" cy="1874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864225" y="2284413"/>
            <a:ext cx="3429000" cy="1874837"/>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284413" y="822325"/>
            <a:ext cx="7031037" cy="528638"/>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2284413" y="2284413"/>
            <a:ext cx="7008812" cy="1874837"/>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4413" y="2284413"/>
            <a:ext cx="3427412" cy="1874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64225" y="2284413"/>
            <a:ext cx="3429000" cy="1874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2284413" y="2284413"/>
            <a:ext cx="7008812" cy="1874837"/>
          </a:xfrm>
          <a:prstGeom prst="rect">
            <a:avLst/>
          </a:prstGeom>
          <a:noFill/>
          <a:ln w="9525">
            <a:noFill/>
            <a:miter lim="800000"/>
            <a:headEnd/>
            <a:tailEnd/>
          </a:ln>
        </p:spPr>
        <p:txBody>
          <a:bodyPr vert="horz" wrap="square" lIns="0" tIns="51296" rIns="102590" bIns="51296"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1" name="Rectangle 67"/>
          <p:cNvSpPr>
            <a:spLocks noChangeArrowheads="1"/>
          </p:cNvSpPr>
          <p:nvPr/>
        </p:nvSpPr>
        <p:spPr bwMode="auto">
          <a:xfrm>
            <a:off x="0" y="327025"/>
            <a:ext cx="10058400" cy="1219200"/>
          </a:xfrm>
          <a:prstGeom prst="rect">
            <a:avLst/>
          </a:prstGeom>
          <a:solidFill>
            <a:srgbClr val="006443"/>
          </a:solidFill>
          <a:ln w="9525">
            <a:noFill/>
            <a:miter lim="800000"/>
            <a:headEnd/>
            <a:tailEnd/>
          </a:ln>
          <a:effectLst/>
        </p:spPr>
        <p:txBody>
          <a:bodyPr wrap="none" anchor="ctr"/>
          <a:lstStyle/>
          <a:p>
            <a:pPr algn="ctr" eaLnBrk="0" hangingPunct="0">
              <a:defRPr/>
            </a:pPr>
            <a:endParaRPr kumimoji="1" lang="en-US" sz="2400" b="0" i="0">
              <a:solidFill>
                <a:schemeClr val="tx2"/>
              </a:solidFill>
              <a:latin typeface="Adobe Garamond Pro" pitchFamily="18" charset="0"/>
            </a:endParaRPr>
          </a:p>
        </p:txBody>
      </p:sp>
      <p:sp>
        <p:nvSpPr>
          <p:cNvPr id="1028" name="Rectangle 3"/>
          <p:cNvSpPr>
            <a:spLocks noGrp="1" noChangeArrowheads="1"/>
          </p:cNvSpPr>
          <p:nvPr>
            <p:ph type="title"/>
          </p:nvPr>
        </p:nvSpPr>
        <p:spPr bwMode="auto">
          <a:xfrm>
            <a:off x="2284413" y="822325"/>
            <a:ext cx="7031037" cy="528638"/>
          </a:xfrm>
          <a:prstGeom prst="rect">
            <a:avLst/>
          </a:prstGeom>
          <a:noFill/>
          <a:ln w="9525">
            <a:noFill/>
            <a:miter lim="800000"/>
            <a:headEnd/>
            <a:tailEnd/>
          </a:ln>
        </p:spPr>
        <p:txBody>
          <a:bodyPr vert="horz" wrap="square" lIns="0" tIns="51296" rIns="102590" bIns="51296"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1019175" rtl="0" eaLnBrk="0" fontAlgn="base" hangingPunct="0">
        <a:lnSpc>
          <a:spcPct val="90000"/>
        </a:lnSpc>
        <a:spcBef>
          <a:spcPct val="0"/>
        </a:spcBef>
        <a:spcAft>
          <a:spcPct val="0"/>
        </a:spcAft>
        <a:defRPr kumimoji="1" sz="3000" b="1" i="1">
          <a:solidFill>
            <a:srgbClr val="9B9B00"/>
          </a:solidFill>
          <a:latin typeface="+mj-lt"/>
          <a:ea typeface="+mj-ea"/>
          <a:cs typeface="+mj-cs"/>
        </a:defRPr>
      </a:lvl1pPr>
      <a:lvl2pPr algn="l" defTabSz="1019175" rtl="0" eaLnBrk="0" fontAlgn="base" hangingPunct="0">
        <a:lnSpc>
          <a:spcPct val="90000"/>
        </a:lnSpc>
        <a:spcBef>
          <a:spcPct val="0"/>
        </a:spcBef>
        <a:spcAft>
          <a:spcPct val="0"/>
        </a:spcAft>
        <a:defRPr kumimoji="1" sz="3000" b="1" i="1">
          <a:solidFill>
            <a:srgbClr val="9B9B00"/>
          </a:solidFill>
          <a:latin typeface="Times New Roman" pitchFamily="18" charset="0"/>
        </a:defRPr>
      </a:lvl2pPr>
      <a:lvl3pPr algn="l" defTabSz="1019175" rtl="0" eaLnBrk="0" fontAlgn="base" hangingPunct="0">
        <a:lnSpc>
          <a:spcPct val="90000"/>
        </a:lnSpc>
        <a:spcBef>
          <a:spcPct val="0"/>
        </a:spcBef>
        <a:spcAft>
          <a:spcPct val="0"/>
        </a:spcAft>
        <a:defRPr kumimoji="1" sz="3000" b="1" i="1">
          <a:solidFill>
            <a:srgbClr val="9B9B00"/>
          </a:solidFill>
          <a:latin typeface="Times New Roman" pitchFamily="18" charset="0"/>
        </a:defRPr>
      </a:lvl3pPr>
      <a:lvl4pPr algn="l" defTabSz="1019175" rtl="0" eaLnBrk="0" fontAlgn="base" hangingPunct="0">
        <a:lnSpc>
          <a:spcPct val="90000"/>
        </a:lnSpc>
        <a:spcBef>
          <a:spcPct val="0"/>
        </a:spcBef>
        <a:spcAft>
          <a:spcPct val="0"/>
        </a:spcAft>
        <a:defRPr kumimoji="1" sz="3000" b="1" i="1">
          <a:solidFill>
            <a:srgbClr val="9B9B00"/>
          </a:solidFill>
          <a:latin typeface="Times New Roman" pitchFamily="18" charset="0"/>
        </a:defRPr>
      </a:lvl4pPr>
      <a:lvl5pPr algn="l" defTabSz="1019175" rtl="0" eaLnBrk="0" fontAlgn="base" hangingPunct="0">
        <a:lnSpc>
          <a:spcPct val="90000"/>
        </a:lnSpc>
        <a:spcBef>
          <a:spcPct val="0"/>
        </a:spcBef>
        <a:spcAft>
          <a:spcPct val="0"/>
        </a:spcAft>
        <a:defRPr kumimoji="1" sz="3000" b="1" i="1">
          <a:solidFill>
            <a:srgbClr val="9B9B00"/>
          </a:solidFill>
          <a:latin typeface="Times New Roman" pitchFamily="18" charset="0"/>
        </a:defRPr>
      </a:lvl5pPr>
      <a:lvl6pPr marL="457200" algn="l" defTabSz="1019175" rtl="0" eaLnBrk="0" fontAlgn="base" hangingPunct="0">
        <a:lnSpc>
          <a:spcPct val="90000"/>
        </a:lnSpc>
        <a:spcBef>
          <a:spcPct val="0"/>
        </a:spcBef>
        <a:spcAft>
          <a:spcPct val="0"/>
        </a:spcAft>
        <a:defRPr kumimoji="1" sz="3000" b="1" i="1">
          <a:solidFill>
            <a:srgbClr val="9B9B00"/>
          </a:solidFill>
          <a:latin typeface="Times New Roman" pitchFamily="18" charset="0"/>
        </a:defRPr>
      </a:lvl6pPr>
      <a:lvl7pPr marL="914400" algn="l" defTabSz="1019175" rtl="0" eaLnBrk="0" fontAlgn="base" hangingPunct="0">
        <a:lnSpc>
          <a:spcPct val="90000"/>
        </a:lnSpc>
        <a:spcBef>
          <a:spcPct val="0"/>
        </a:spcBef>
        <a:spcAft>
          <a:spcPct val="0"/>
        </a:spcAft>
        <a:defRPr kumimoji="1" sz="3000" b="1" i="1">
          <a:solidFill>
            <a:srgbClr val="9B9B00"/>
          </a:solidFill>
          <a:latin typeface="Times New Roman" pitchFamily="18" charset="0"/>
        </a:defRPr>
      </a:lvl7pPr>
      <a:lvl8pPr marL="1371600" algn="l" defTabSz="1019175" rtl="0" eaLnBrk="0" fontAlgn="base" hangingPunct="0">
        <a:lnSpc>
          <a:spcPct val="90000"/>
        </a:lnSpc>
        <a:spcBef>
          <a:spcPct val="0"/>
        </a:spcBef>
        <a:spcAft>
          <a:spcPct val="0"/>
        </a:spcAft>
        <a:defRPr kumimoji="1" sz="3000" b="1" i="1">
          <a:solidFill>
            <a:srgbClr val="9B9B00"/>
          </a:solidFill>
          <a:latin typeface="Times New Roman" pitchFamily="18" charset="0"/>
        </a:defRPr>
      </a:lvl8pPr>
      <a:lvl9pPr marL="1828800" algn="l" defTabSz="1019175" rtl="0" eaLnBrk="0" fontAlgn="base" hangingPunct="0">
        <a:lnSpc>
          <a:spcPct val="90000"/>
        </a:lnSpc>
        <a:spcBef>
          <a:spcPct val="0"/>
        </a:spcBef>
        <a:spcAft>
          <a:spcPct val="0"/>
        </a:spcAft>
        <a:defRPr kumimoji="1" sz="3000" b="1" i="1">
          <a:solidFill>
            <a:srgbClr val="9B9B00"/>
          </a:solidFill>
          <a:latin typeface="Times New Roman" pitchFamily="18" charset="0"/>
        </a:defRPr>
      </a:lvl9pPr>
    </p:titleStyle>
    <p:bodyStyle>
      <a:lvl1pPr marL="288925" indent="-288925" algn="l" defTabSz="1019175" rtl="0" eaLnBrk="0" fontAlgn="base" hangingPunct="0">
        <a:spcBef>
          <a:spcPct val="75000"/>
        </a:spcBef>
        <a:spcAft>
          <a:spcPct val="0"/>
        </a:spcAft>
        <a:buClr>
          <a:schemeClr val="accent2"/>
        </a:buClr>
        <a:buSzPct val="90000"/>
        <a:buFont typeface="Wingdings" pitchFamily="2" charset="2"/>
        <a:buBlip>
          <a:blip r:embed="rId15"/>
        </a:buBlip>
        <a:defRPr kumimoji="1">
          <a:solidFill>
            <a:srgbClr val="006443"/>
          </a:solidFill>
          <a:latin typeface="+mn-lt"/>
          <a:ea typeface="+mn-ea"/>
          <a:cs typeface="+mn-cs"/>
        </a:defRPr>
      </a:lvl1pPr>
      <a:lvl2pPr marL="793750" indent="-217488" algn="l" defTabSz="1019175" rtl="0" eaLnBrk="0" fontAlgn="base" hangingPunct="0">
        <a:spcBef>
          <a:spcPct val="25000"/>
        </a:spcBef>
        <a:spcAft>
          <a:spcPct val="0"/>
        </a:spcAft>
        <a:buClr>
          <a:srgbClr val="006443"/>
        </a:buClr>
        <a:buChar char="–"/>
        <a:defRPr kumimoji="1" sz="1700" i="1">
          <a:solidFill>
            <a:srgbClr val="006443"/>
          </a:solidFill>
          <a:latin typeface="+mn-lt"/>
        </a:defRPr>
      </a:lvl2pPr>
      <a:lvl3pPr marL="1273175" indent="-254000" algn="l" defTabSz="1019175" rtl="0" eaLnBrk="0" fontAlgn="base" hangingPunct="0">
        <a:spcBef>
          <a:spcPct val="75000"/>
        </a:spcBef>
        <a:spcAft>
          <a:spcPct val="0"/>
        </a:spcAft>
        <a:buClr>
          <a:srgbClr val="000000"/>
        </a:buClr>
        <a:buChar char="–"/>
        <a:defRPr kumimoji="1" sz="1600">
          <a:solidFill>
            <a:srgbClr val="006443"/>
          </a:solidFill>
          <a:latin typeface="+mn-lt"/>
        </a:defRPr>
      </a:lvl3pPr>
      <a:lvl4pPr marL="1782763" indent="-254000" algn="l" defTabSz="1019175" rtl="0" eaLnBrk="0" fontAlgn="base" hangingPunct="0">
        <a:spcBef>
          <a:spcPct val="75000"/>
        </a:spcBef>
        <a:spcAft>
          <a:spcPct val="0"/>
        </a:spcAft>
        <a:buClr>
          <a:schemeClr val="tx2"/>
        </a:buClr>
        <a:buChar char="—"/>
        <a:defRPr kumimoji="1" sz="1400">
          <a:solidFill>
            <a:srgbClr val="006443"/>
          </a:solidFill>
          <a:latin typeface="+mn-lt"/>
        </a:defRPr>
      </a:lvl4pPr>
      <a:lvl5pPr marL="2292350" indent="-254000" algn="l" defTabSz="1019175" rtl="0" eaLnBrk="0" fontAlgn="base" hangingPunct="0">
        <a:spcBef>
          <a:spcPct val="75000"/>
        </a:spcBef>
        <a:spcAft>
          <a:spcPct val="0"/>
        </a:spcAft>
        <a:buClr>
          <a:schemeClr val="hlink"/>
        </a:buClr>
        <a:buChar char="—"/>
        <a:defRPr kumimoji="1" sz="1400">
          <a:solidFill>
            <a:srgbClr val="006443"/>
          </a:solidFill>
          <a:latin typeface="+mn-lt"/>
        </a:defRPr>
      </a:lvl5pPr>
      <a:lvl6pPr marL="2749550" indent="-254000" algn="l" defTabSz="1019175" rtl="0" eaLnBrk="0" fontAlgn="base" hangingPunct="0">
        <a:spcBef>
          <a:spcPct val="75000"/>
        </a:spcBef>
        <a:spcAft>
          <a:spcPct val="0"/>
        </a:spcAft>
        <a:buClr>
          <a:schemeClr val="hlink"/>
        </a:buClr>
        <a:buChar char="—"/>
        <a:defRPr kumimoji="1" sz="1400">
          <a:solidFill>
            <a:srgbClr val="006443"/>
          </a:solidFill>
          <a:latin typeface="+mn-lt"/>
        </a:defRPr>
      </a:lvl6pPr>
      <a:lvl7pPr marL="3206750" indent="-254000" algn="l" defTabSz="1019175" rtl="0" eaLnBrk="0" fontAlgn="base" hangingPunct="0">
        <a:spcBef>
          <a:spcPct val="75000"/>
        </a:spcBef>
        <a:spcAft>
          <a:spcPct val="0"/>
        </a:spcAft>
        <a:buClr>
          <a:schemeClr val="hlink"/>
        </a:buClr>
        <a:buChar char="—"/>
        <a:defRPr kumimoji="1" sz="1400">
          <a:solidFill>
            <a:srgbClr val="006443"/>
          </a:solidFill>
          <a:latin typeface="+mn-lt"/>
        </a:defRPr>
      </a:lvl7pPr>
      <a:lvl8pPr marL="3663950" indent="-254000" algn="l" defTabSz="1019175" rtl="0" eaLnBrk="0" fontAlgn="base" hangingPunct="0">
        <a:spcBef>
          <a:spcPct val="75000"/>
        </a:spcBef>
        <a:spcAft>
          <a:spcPct val="0"/>
        </a:spcAft>
        <a:buClr>
          <a:schemeClr val="hlink"/>
        </a:buClr>
        <a:buChar char="—"/>
        <a:defRPr kumimoji="1" sz="1400">
          <a:solidFill>
            <a:srgbClr val="006443"/>
          </a:solidFill>
          <a:latin typeface="+mn-lt"/>
        </a:defRPr>
      </a:lvl8pPr>
      <a:lvl9pPr marL="4121150" indent="-254000" algn="l" defTabSz="1019175" rtl="0" eaLnBrk="0" fontAlgn="base" hangingPunct="0">
        <a:spcBef>
          <a:spcPct val="75000"/>
        </a:spcBef>
        <a:spcAft>
          <a:spcPct val="0"/>
        </a:spcAft>
        <a:buClr>
          <a:schemeClr val="hlink"/>
        </a:buClr>
        <a:buChar char="—"/>
        <a:defRPr kumimoji="1" sz="1400">
          <a:solidFill>
            <a:srgbClr val="00644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9.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package" Target="../embeddings/Microsoft_Excel_Worksheet22.xlsx"/><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package" Target="../embeddings/Microsoft_Word_Document11.docx"/><Relationship Id="rId5" Type="http://schemas.openxmlformats.org/officeDocument/2006/relationships/image" Target="../media/image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56"/>
          <p:cNvSpPr>
            <a:spLocks noGrp="1" noChangeArrowheads="1"/>
          </p:cNvSpPr>
          <p:nvPr>
            <p:ph type="ctrTitle"/>
          </p:nvPr>
        </p:nvSpPr>
        <p:spPr>
          <a:xfrm>
            <a:off x="3108325" y="2413000"/>
            <a:ext cx="6677025" cy="1244600"/>
          </a:xfrm>
        </p:spPr>
        <p:txBody>
          <a:bodyPr/>
          <a:lstStyle/>
          <a:p>
            <a:r>
              <a:rPr lang="en-US" sz="3100" smtClean="0"/>
              <a:t>Partnering With </a:t>
            </a:r>
            <a:br>
              <a:rPr lang="en-US" sz="3100" smtClean="0"/>
            </a:br>
            <a:r>
              <a:rPr lang="en-US" sz="3100" smtClean="0"/>
              <a:t>Connor, Clark &amp; Lunn Private Capital</a:t>
            </a:r>
          </a:p>
        </p:txBody>
      </p:sp>
      <p:sp>
        <p:nvSpPr>
          <p:cNvPr id="17410" name="Rectangle 59"/>
          <p:cNvSpPr>
            <a:spLocks noChangeArrowheads="1"/>
          </p:cNvSpPr>
          <p:nvPr/>
        </p:nvSpPr>
        <p:spPr bwMode="auto">
          <a:xfrm>
            <a:off x="966788" y="5997575"/>
            <a:ext cx="5029200" cy="1171575"/>
          </a:xfrm>
          <a:prstGeom prst="rect">
            <a:avLst/>
          </a:prstGeom>
          <a:noFill/>
          <a:ln w="9525">
            <a:noFill/>
            <a:miter lim="800000"/>
            <a:headEnd/>
            <a:tailEnd/>
          </a:ln>
        </p:spPr>
        <p:txBody>
          <a:bodyPr lIns="90000" tIns="46800" rIns="90000" bIns="46800">
            <a:spAutoFit/>
          </a:bodyPr>
          <a:lstStyle/>
          <a:p>
            <a:r>
              <a:rPr lang="en-US" sz="1400">
                <a:solidFill>
                  <a:srgbClr val="C8731E"/>
                </a:solidFill>
              </a:rPr>
              <a:t>Darin Thompson, CFA</a:t>
            </a:r>
          </a:p>
          <a:p>
            <a:r>
              <a:rPr lang="en-US" sz="1400">
                <a:solidFill>
                  <a:srgbClr val="C8731E"/>
                </a:solidFill>
              </a:rPr>
              <a:t>Vice President / Portfolio Manager</a:t>
            </a:r>
          </a:p>
          <a:p>
            <a:r>
              <a:rPr lang="en-US" sz="1400">
                <a:solidFill>
                  <a:srgbClr val="C8731E"/>
                </a:solidFill>
              </a:rPr>
              <a:t>CC&amp;L Private Capital</a:t>
            </a:r>
          </a:p>
          <a:p>
            <a:r>
              <a:rPr lang="en-US" sz="1400">
                <a:solidFill>
                  <a:srgbClr val="C8731E"/>
                </a:solidFill>
              </a:rPr>
              <a:t>416-867-3065</a:t>
            </a:r>
          </a:p>
          <a:p>
            <a:r>
              <a:rPr lang="en-US" sz="1400">
                <a:solidFill>
                  <a:srgbClr val="C8731E"/>
                </a:solidFill>
              </a:rPr>
              <a:t>dthompson@cclgroup.com</a:t>
            </a:r>
          </a:p>
        </p:txBody>
      </p:sp>
      <p:sp>
        <p:nvSpPr>
          <p:cNvPr id="17411" name="Rectangle 60"/>
          <p:cNvSpPr>
            <a:spLocks noChangeArrowheads="1"/>
          </p:cNvSpPr>
          <p:nvPr/>
        </p:nvSpPr>
        <p:spPr bwMode="auto">
          <a:xfrm>
            <a:off x="3998913" y="5994400"/>
            <a:ext cx="5029200" cy="1171575"/>
          </a:xfrm>
          <a:prstGeom prst="rect">
            <a:avLst/>
          </a:prstGeom>
          <a:noFill/>
          <a:ln w="9525">
            <a:noFill/>
            <a:miter lim="800000"/>
            <a:headEnd/>
            <a:tailEnd/>
          </a:ln>
        </p:spPr>
        <p:txBody>
          <a:bodyPr lIns="90000" tIns="46800" rIns="90000" bIns="46800">
            <a:spAutoFit/>
          </a:bodyPr>
          <a:lstStyle/>
          <a:p>
            <a:r>
              <a:rPr lang="en-US" sz="1400">
                <a:solidFill>
                  <a:srgbClr val="C8731E"/>
                </a:solidFill>
              </a:rPr>
              <a:t>David Yurich CFP</a:t>
            </a:r>
            <a:r>
              <a:rPr lang="en-US" sz="1400" baseline="30000">
                <a:solidFill>
                  <a:srgbClr val="C8731E"/>
                </a:solidFill>
              </a:rPr>
              <a:t>®</a:t>
            </a:r>
            <a:r>
              <a:rPr lang="en-US" sz="1400">
                <a:solidFill>
                  <a:srgbClr val="C8731E"/>
                </a:solidFill>
              </a:rPr>
              <a:t>, RFP, CLU</a:t>
            </a:r>
          </a:p>
          <a:p>
            <a:r>
              <a:rPr lang="en-US" sz="1400">
                <a:solidFill>
                  <a:srgbClr val="C8731E"/>
                </a:solidFill>
              </a:rPr>
              <a:t>Financial Advisor</a:t>
            </a:r>
          </a:p>
          <a:p>
            <a:r>
              <a:rPr lang="en-US" sz="1400">
                <a:solidFill>
                  <a:srgbClr val="C8731E"/>
                </a:solidFill>
              </a:rPr>
              <a:t>Dundee Private Investors Inc.</a:t>
            </a:r>
          </a:p>
          <a:p>
            <a:r>
              <a:rPr lang="en-US" sz="1400">
                <a:solidFill>
                  <a:srgbClr val="C8731E"/>
                </a:solidFill>
              </a:rPr>
              <a:t>705-522-1422</a:t>
            </a:r>
          </a:p>
          <a:p>
            <a:r>
              <a:rPr lang="en-US" sz="1400">
                <a:solidFill>
                  <a:srgbClr val="C8731E"/>
                </a:solidFill>
              </a:rPr>
              <a:t>dave@soundfs.ca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2"/>
          <p:cNvSpPr txBox="1">
            <a:spLocks noChangeArrowheads="1"/>
          </p:cNvSpPr>
          <p:nvPr/>
        </p:nvSpPr>
        <p:spPr bwMode="auto">
          <a:xfrm>
            <a:off x="2076450" y="788988"/>
            <a:ext cx="7524750" cy="531812"/>
          </a:xfrm>
          <a:prstGeom prst="rect">
            <a:avLst/>
          </a:prstGeom>
          <a:noFill/>
          <a:ln w="9525">
            <a:noFill/>
            <a:miter lim="800000"/>
            <a:headEnd/>
            <a:tailEnd/>
          </a:ln>
        </p:spPr>
        <p:txBody>
          <a:bodyPr lIns="101858" tIns="50929" rIns="101858" bIns="50929">
            <a:spAutoFit/>
          </a:bodyPr>
          <a:lstStyle/>
          <a:p>
            <a:pPr algn="ctr" defTabSz="1019175">
              <a:lnSpc>
                <a:spcPct val="90000"/>
              </a:lnSpc>
              <a:spcBef>
                <a:spcPct val="50000"/>
              </a:spcBef>
            </a:pPr>
            <a:r>
              <a:rPr lang="en-US" sz="3100">
                <a:solidFill>
                  <a:srgbClr val="9B9B00"/>
                </a:solidFill>
              </a:rPr>
              <a:t>Asset Mix – Portfolio Strategy Decisions</a:t>
            </a:r>
            <a:endParaRPr lang="en-US" sz="3100">
              <a:solidFill>
                <a:schemeClr val="accent1"/>
              </a:solidFill>
            </a:endParaRPr>
          </a:p>
        </p:txBody>
      </p:sp>
      <p:pic>
        <p:nvPicPr>
          <p:cNvPr id="2060" name="Picture 3" descr="yellow tree"/>
          <p:cNvPicPr>
            <a:picLocks noChangeAspect="1" noChangeArrowheads="1"/>
          </p:cNvPicPr>
          <p:nvPr/>
        </p:nvPicPr>
        <p:blipFill>
          <a:blip r:embed="rId4"/>
          <a:srcRect/>
          <a:stretch>
            <a:fillRect/>
          </a:stretch>
        </p:blipFill>
        <p:spPr bwMode="auto">
          <a:xfrm>
            <a:off x="523875" y="682625"/>
            <a:ext cx="1216025" cy="1185863"/>
          </a:xfrm>
          <a:prstGeom prst="rect">
            <a:avLst/>
          </a:prstGeom>
          <a:noFill/>
          <a:ln w="12700">
            <a:noFill/>
            <a:miter lim="800000"/>
            <a:headEnd/>
            <a:tailEnd/>
          </a:ln>
        </p:spPr>
      </p:pic>
      <p:sp>
        <p:nvSpPr>
          <p:cNvPr id="2061" name="Rectangle 10"/>
          <p:cNvSpPr>
            <a:spLocks noChangeArrowheads="1"/>
          </p:cNvSpPr>
          <p:nvPr/>
        </p:nvSpPr>
        <p:spPr bwMode="auto">
          <a:xfrm>
            <a:off x="3454400" y="2663825"/>
            <a:ext cx="2894013" cy="460375"/>
          </a:xfrm>
          <a:prstGeom prst="rect">
            <a:avLst/>
          </a:prstGeom>
          <a:noFill/>
          <a:ln w="9525">
            <a:noFill/>
            <a:miter lim="800000"/>
            <a:headEnd/>
            <a:tailEnd/>
          </a:ln>
        </p:spPr>
        <p:txBody>
          <a:bodyPr>
            <a:spAutoFit/>
          </a:bodyPr>
          <a:lstStyle/>
          <a:p>
            <a:pPr algn="ctr">
              <a:spcBef>
                <a:spcPct val="50000"/>
              </a:spcBef>
            </a:pPr>
            <a:r>
              <a:rPr lang="en-US">
                <a:solidFill>
                  <a:srgbClr val="9B9B00"/>
                </a:solidFill>
                <a:latin typeface="Trebuchet MS" pitchFamily="34" charset="0"/>
              </a:rPr>
              <a:t>Balanced Portfolio  </a:t>
            </a:r>
          </a:p>
          <a:p>
            <a:pPr algn="ctr">
              <a:spcBef>
                <a:spcPct val="50000"/>
              </a:spcBef>
            </a:pPr>
            <a:r>
              <a:rPr lang="en-US">
                <a:solidFill>
                  <a:srgbClr val="9B9B00"/>
                </a:solidFill>
                <a:latin typeface="Trebuchet MS" pitchFamily="34" charset="0"/>
              </a:rPr>
              <a:t>Q1 2007</a:t>
            </a:r>
          </a:p>
        </p:txBody>
      </p:sp>
      <p:sp>
        <p:nvSpPr>
          <p:cNvPr id="2062" name="Text Box 11"/>
          <p:cNvSpPr txBox="1">
            <a:spLocks noChangeArrowheads="1"/>
          </p:cNvSpPr>
          <p:nvPr/>
        </p:nvSpPr>
        <p:spPr bwMode="auto">
          <a:xfrm>
            <a:off x="6880225" y="3303588"/>
            <a:ext cx="319088" cy="409575"/>
          </a:xfrm>
          <a:prstGeom prst="rect">
            <a:avLst/>
          </a:prstGeom>
          <a:noFill/>
          <a:ln w="9525">
            <a:noFill/>
            <a:miter lim="800000"/>
            <a:headEnd/>
            <a:tailEnd/>
          </a:ln>
        </p:spPr>
        <p:txBody>
          <a:bodyPr wrap="none" lIns="0" tIns="0" rIns="0" bIns="0">
            <a:spAutoFit/>
          </a:bodyPr>
          <a:lstStyle/>
          <a:p>
            <a:pPr algn="ctr">
              <a:lnSpc>
                <a:spcPct val="90000"/>
              </a:lnSpc>
              <a:spcBef>
                <a:spcPct val="50000"/>
              </a:spcBef>
            </a:pPr>
            <a:r>
              <a:rPr lang="en-US" sz="1000">
                <a:latin typeface="Trebuchet MS" pitchFamily="34" charset="0"/>
              </a:rPr>
              <a:t>Small</a:t>
            </a:r>
          </a:p>
          <a:p>
            <a:pPr algn="ctr">
              <a:lnSpc>
                <a:spcPct val="90000"/>
              </a:lnSpc>
              <a:spcBef>
                <a:spcPct val="50000"/>
              </a:spcBef>
            </a:pPr>
            <a:r>
              <a:rPr lang="en-US" sz="1000">
                <a:latin typeface="Trebuchet MS" pitchFamily="34" charset="0"/>
              </a:rPr>
              <a:t>Cap</a:t>
            </a:r>
          </a:p>
          <a:p>
            <a:pPr algn="ctr">
              <a:lnSpc>
                <a:spcPct val="90000"/>
              </a:lnSpc>
              <a:spcBef>
                <a:spcPct val="50000"/>
              </a:spcBef>
            </a:pPr>
            <a:r>
              <a:rPr lang="en-US" sz="1000">
                <a:latin typeface="Trebuchet MS" pitchFamily="34" charset="0"/>
              </a:rPr>
              <a:t> 4%</a:t>
            </a:r>
          </a:p>
        </p:txBody>
      </p:sp>
      <p:sp>
        <p:nvSpPr>
          <p:cNvPr id="2063" name="Text Box 12"/>
          <p:cNvSpPr txBox="1">
            <a:spLocks noChangeArrowheads="1"/>
          </p:cNvSpPr>
          <p:nvPr/>
        </p:nvSpPr>
        <p:spPr bwMode="auto">
          <a:xfrm>
            <a:off x="7920038" y="4105275"/>
            <a:ext cx="376237" cy="273050"/>
          </a:xfrm>
          <a:prstGeom prst="rect">
            <a:avLst/>
          </a:prstGeom>
          <a:noFill/>
          <a:ln w="9525">
            <a:noFill/>
            <a:miter lim="800000"/>
            <a:headEnd/>
            <a:tailEnd/>
          </a:ln>
        </p:spPr>
        <p:txBody>
          <a:bodyPr wrap="none" lIns="0" tIns="0" rIns="0" bIns="0">
            <a:spAutoFit/>
          </a:bodyPr>
          <a:lstStyle/>
          <a:p>
            <a:pPr algn="ctr">
              <a:lnSpc>
                <a:spcPct val="90000"/>
              </a:lnSpc>
              <a:spcBef>
                <a:spcPct val="50000"/>
              </a:spcBef>
            </a:pPr>
            <a:r>
              <a:rPr lang="en-US" sz="1000">
                <a:latin typeface="Trebuchet MS" pitchFamily="34" charset="0"/>
              </a:rPr>
              <a:t>Global</a:t>
            </a:r>
          </a:p>
          <a:p>
            <a:pPr algn="ctr">
              <a:lnSpc>
                <a:spcPct val="90000"/>
              </a:lnSpc>
              <a:spcBef>
                <a:spcPct val="50000"/>
              </a:spcBef>
            </a:pPr>
            <a:r>
              <a:rPr lang="en-US" sz="1000">
                <a:latin typeface="Trebuchet MS" pitchFamily="34" charset="0"/>
              </a:rPr>
              <a:t>52%</a:t>
            </a:r>
          </a:p>
        </p:txBody>
      </p:sp>
      <p:sp>
        <p:nvSpPr>
          <p:cNvPr id="2064" name="Text Box 13"/>
          <p:cNvSpPr txBox="1">
            <a:spLocks noChangeArrowheads="1"/>
          </p:cNvSpPr>
          <p:nvPr/>
        </p:nvSpPr>
        <p:spPr bwMode="auto">
          <a:xfrm>
            <a:off x="7151688" y="5359400"/>
            <a:ext cx="466725" cy="273050"/>
          </a:xfrm>
          <a:prstGeom prst="rect">
            <a:avLst/>
          </a:prstGeom>
          <a:noFill/>
          <a:ln w="9525">
            <a:noFill/>
            <a:miter lim="800000"/>
            <a:headEnd/>
            <a:tailEnd/>
          </a:ln>
        </p:spPr>
        <p:txBody>
          <a:bodyPr wrap="none" lIns="0" tIns="0" rIns="0" bIns="0">
            <a:spAutoFit/>
          </a:bodyPr>
          <a:lstStyle/>
          <a:p>
            <a:pPr algn="ctr">
              <a:lnSpc>
                <a:spcPct val="90000"/>
              </a:lnSpc>
              <a:spcBef>
                <a:spcPct val="50000"/>
              </a:spcBef>
            </a:pPr>
            <a:r>
              <a:rPr lang="en-US" sz="1000">
                <a:latin typeface="Trebuchet MS" pitchFamily="34" charset="0"/>
              </a:rPr>
              <a:t>Income </a:t>
            </a:r>
          </a:p>
          <a:p>
            <a:pPr algn="ctr">
              <a:lnSpc>
                <a:spcPct val="90000"/>
              </a:lnSpc>
              <a:spcBef>
                <a:spcPct val="50000"/>
              </a:spcBef>
            </a:pPr>
            <a:r>
              <a:rPr lang="en-US" sz="1000">
                <a:latin typeface="Trebuchet MS" pitchFamily="34" charset="0"/>
              </a:rPr>
              <a:t>5%</a:t>
            </a:r>
          </a:p>
        </p:txBody>
      </p:sp>
      <p:sp>
        <p:nvSpPr>
          <p:cNvPr id="2065" name="Text Box 14"/>
          <p:cNvSpPr txBox="1">
            <a:spLocks noChangeArrowheads="1"/>
          </p:cNvSpPr>
          <p:nvPr/>
        </p:nvSpPr>
        <p:spPr bwMode="auto">
          <a:xfrm>
            <a:off x="6484938" y="4645025"/>
            <a:ext cx="542925" cy="409575"/>
          </a:xfrm>
          <a:prstGeom prst="rect">
            <a:avLst/>
          </a:prstGeom>
          <a:noFill/>
          <a:ln w="9525">
            <a:noFill/>
            <a:miter lim="800000"/>
            <a:headEnd/>
            <a:tailEnd/>
          </a:ln>
        </p:spPr>
        <p:txBody>
          <a:bodyPr wrap="none" lIns="0" tIns="0" rIns="0" bIns="0">
            <a:spAutoFit/>
          </a:bodyPr>
          <a:lstStyle/>
          <a:p>
            <a:pPr algn="ctr">
              <a:lnSpc>
                <a:spcPct val="90000"/>
              </a:lnSpc>
              <a:spcBef>
                <a:spcPct val="50000"/>
              </a:spcBef>
            </a:pPr>
            <a:r>
              <a:rPr lang="en-US" sz="1000">
                <a:latin typeface="Trebuchet MS" pitchFamily="34" charset="0"/>
              </a:rPr>
              <a:t>Canadian</a:t>
            </a:r>
          </a:p>
          <a:p>
            <a:pPr algn="ctr">
              <a:lnSpc>
                <a:spcPct val="90000"/>
              </a:lnSpc>
              <a:spcBef>
                <a:spcPct val="50000"/>
              </a:spcBef>
            </a:pPr>
            <a:r>
              <a:rPr lang="en-US" sz="1000">
                <a:latin typeface="Trebuchet MS" pitchFamily="34" charset="0"/>
              </a:rPr>
              <a:t>Value </a:t>
            </a:r>
          </a:p>
          <a:p>
            <a:pPr algn="ctr">
              <a:lnSpc>
                <a:spcPct val="90000"/>
              </a:lnSpc>
              <a:spcBef>
                <a:spcPct val="50000"/>
              </a:spcBef>
            </a:pPr>
            <a:r>
              <a:rPr lang="en-US" sz="1000">
                <a:latin typeface="Trebuchet MS" pitchFamily="34" charset="0"/>
              </a:rPr>
              <a:t>27%</a:t>
            </a:r>
          </a:p>
        </p:txBody>
      </p:sp>
      <p:sp>
        <p:nvSpPr>
          <p:cNvPr id="2066" name="Rectangle 15"/>
          <p:cNvSpPr>
            <a:spLocks noChangeArrowheads="1"/>
          </p:cNvSpPr>
          <p:nvPr/>
        </p:nvSpPr>
        <p:spPr bwMode="auto">
          <a:xfrm>
            <a:off x="6467475" y="2624138"/>
            <a:ext cx="2894013" cy="457200"/>
          </a:xfrm>
          <a:prstGeom prst="rect">
            <a:avLst/>
          </a:prstGeom>
          <a:noFill/>
          <a:ln w="9525">
            <a:noFill/>
            <a:miter lim="800000"/>
            <a:headEnd/>
            <a:tailEnd/>
          </a:ln>
        </p:spPr>
        <p:txBody>
          <a:bodyPr>
            <a:spAutoFit/>
          </a:bodyPr>
          <a:lstStyle/>
          <a:p>
            <a:pPr algn="ctr">
              <a:spcBef>
                <a:spcPct val="50000"/>
              </a:spcBef>
            </a:pPr>
            <a:r>
              <a:rPr lang="en-US">
                <a:solidFill>
                  <a:srgbClr val="9B9B00"/>
                </a:solidFill>
                <a:latin typeface="Trebuchet MS" pitchFamily="34" charset="0"/>
              </a:rPr>
              <a:t>Balanced Portfolio</a:t>
            </a:r>
          </a:p>
          <a:p>
            <a:pPr algn="ctr">
              <a:spcBef>
                <a:spcPct val="50000"/>
              </a:spcBef>
            </a:pPr>
            <a:r>
              <a:rPr lang="en-US">
                <a:solidFill>
                  <a:srgbClr val="9B9B00"/>
                </a:solidFill>
                <a:latin typeface="Trebuchet MS" pitchFamily="34" charset="0"/>
              </a:rPr>
              <a:t>Q2 2008</a:t>
            </a:r>
          </a:p>
        </p:txBody>
      </p:sp>
      <p:graphicFrame>
        <p:nvGraphicFramePr>
          <p:cNvPr id="2056" name="Object 8"/>
          <p:cNvGraphicFramePr>
            <a:graphicFrameLocks noChangeAspect="1"/>
          </p:cNvGraphicFramePr>
          <p:nvPr/>
        </p:nvGraphicFramePr>
        <p:xfrm>
          <a:off x="6000750" y="3190875"/>
          <a:ext cx="3875088" cy="2579688"/>
        </p:xfrm>
        <a:graphic>
          <a:graphicData uri="http://schemas.openxmlformats.org/presentationml/2006/ole">
            <p:oleObj spid="_x0000_s2056" name="Chart" r:id="rId5" imgW="6705600" imgH="4467225" progId="MSGraph.Chart.8">
              <p:embed followColorScheme="full"/>
            </p:oleObj>
          </a:graphicData>
        </a:graphic>
      </p:graphicFrame>
      <p:sp>
        <p:nvSpPr>
          <p:cNvPr id="2067" name="Rectangle 10"/>
          <p:cNvSpPr>
            <a:spLocks noChangeArrowheads="1"/>
          </p:cNvSpPr>
          <p:nvPr/>
        </p:nvSpPr>
        <p:spPr bwMode="auto">
          <a:xfrm>
            <a:off x="527050" y="2676525"/>
            <a:ext cx="2894013" cy="461963"/>
          </a:xfrm>
          <a:prstGeom prst="rect">
            <a:avLst/>
          </a:prstGeom>
          <a:noFill/>
          <a:ln w="9525">
            <a:noFill/>
            <a:miter lim="800000"/>
            <a:headEnd/>
            <a:tailEnd/>
          </a:ln>
        </p:spPr>
        <p:txBody>
          <a:bodyPr>
            <a:spAutoFit/>
          </a:bodyPr>
          <a:lstStyle/>
          <a:p>
            <a:pPr algn="ctr">
              <a:spcBef>
                <a:spcPct val="50000"/>
              </a:spcBef>
            </a:pPr>
            <a:r>
              <a:rPr lang="en-US">
                <a:solidFill>
                  <a:srgbClr val="9B9B00"/>
                </a:solidFill>
                <a:latin typeface="Trebuchet MS" pitchFamily="34" charset="0"/>
              </a:rPr>
              <a:t>Balanced Portfolio  </a:t>
            </a:r>
          </a:p>
          <a:p>
            <a:pPr algn="ctr">
              <a:spcBef>
                <a:spcPct val="50000"/>
              </a:spcBef>
            </a:pPr>
            <a:r>
              <a:rPr lang="en-US">
                <a:solidFill>
                  <a:srgbClr val="9B9B00"/>
                </a:solidFill>
                <a:latin typeface="Trebuchet MS" pitchFamily="34" charset="0"/>
              </a:rPr>
              <a:t>Q3 2003</a:t>
            </a:r>
          </a:p>
        </p:txBody>
      </p:sp>
      <p:graphicFrame>
        <p:nvGraphicFramePr>
          <p:cNvPr id="2057" name="Object 9"/>
          <p:cNvGraphicFramePr>
            <a:graphicFrameLocks noChangeAspect="1"/>
          </p:cNvGraphicFramePr>
          <p:nvPr/>
        </p:nvGraphicFramePr>
        <p:xfrm>
          <a:off x="3025775" y="3257550"/>
          <a:ext cx="3875088" cy="2579688"/>
        </p:xfrm>
        <a:graphic>
          <a:graphicData uri="http://schemas.openxmlformats.org/presentationml/2006/ole">
            <p:oleObj spid="_x0000_s2057" name="Chart" r:id="rId6" imgW="6705600" imgH="4467225" progId="MSGraph.Chart.8">
              <p:embed followColorScheme="full"/>
            </p:oleObj>
          </a:graphicData>
        </a:graphic>
      </p:graphicFrame>
      <p:graphicFrame>
        <p:nvGraphicFramePr>
          <p:cNvPr id="2058" name="Object 10"/>
          <p:cNvGraphicFramePr>
            <a:graphicFrameLocks noChangeAspect="1"/>
          </p:cNvGraphicFramePr>
          <p:nvPr/>
        </p:nvGraphicFramePr>
        <p:xfrm>
          <a:off x="0" y="3284538"/>
          <a:ext cx="3875088" cy="2579687"/>
        </p:xfrm>
        <a:graphic>
          <a:graphicData uri="http://schemas.openxmlformats.org/presentationml/2006/ole">
            <p:oleObj spid="_x0000_s2058" name="Chart" r:id="rId7" imgW="6705600" imgH="4467225" progId="MSGraph.Chart.8">
              <p:embed followColorScheme="full"/>
            </p:oleObj>
          </a:graphicData>
        </a:graphic>
      </p:graphicFrame>
      <p:pic>
        <p:nvPicPr>
          <p:cNvPr id="2068" name="Picture 80" descr="T:\Group\DTP\Logos\PCM\Microsoft use\CCLPC_logo.png"/>
          <p:cNvPicPr>
            <a:picLocks noChangeAspect="1" noChangeArrowheads="1"/>
          </p:cNvPicPr>
          <p:nvPr/>
        </p:nvPicPr>
        <p:blipFill>
          <a:blip r:embed="rId8"/>
          <a:srcRect/>
          <a:stretch>
            <a:fillRect/>
          </a:stretch>
        </p:blipFill>
        <p:spPr bwMode="auto">
          <a:xfrm>
            <a:off x="7451725" y="6645275"/>
            <a:ext cx="1955800" cy="4016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2284413" y="852488"/>
            <a:ext cx="7031037" cy="528637"/>
          </a:xfrm>
        </p:spPr>
        <p:txBody>
          <a:bodyPr/>
          <a:lstStyle/>
          <a:p>
            <a:r>
              <a:rPr lang="en-US" smtClean="0"/>
              <a:t>CC&amp;L Financial Group</a:t>
            </a:r>
            <a:r>
              <a:rPr lang="en-US" sz="3600" smtClean="0">
                <a:solidFill>
                  <a:schemeClr val="tx2"/>
                </a:solidFill>
              </a:rPr>
              <a:t> </a:t>
            </a:r>
          </a:p>
        </p:txBody>
      </p:sp>
      <p:pic>
        <p:nvPicPr>
          <p:cNvPr id="41986" name="Picture 6" descr="T:\PCM\Marketing\DTP\PCM Images\images for PCM covers\Four Seasons 021.jpg"/>
          <p:cNvPicPr>
            <a:picLocks noChangeAspect="1" noChangeArrowheads="1"/>
          </p:cNvPicPr>
          <p:nvPr/>
        </p:nvPicPr>
        <p:blipFill>
          <a:blip r:embed="rId3"/>
          <a:srcRect/>
          <a:stretch>
            <a:fillRect/>
          </a:stretch>
        </p:blipFill>
        <p:spPr bwMode="auto">
          <a:xfrm>
            <a:off x="457200" y="715963"/>
            <a:ext cx="1216025" cy="1216025"/>
          </a:xfrm>
          <a:prstGeom prst="rect">
            <a:avLst/>
          </a:prstGeom>
          <a:noFill/>
          <a:ln w="9525">
            <a:noFill/>
            <a:miter lim="800000"/>
            <a:headEnd/>
            <a:tailEnd/>
          </a:ln>
        </p:spPr>
      </p:pic>
      <p:sp>
        <p:nvSpPr>
          <p:cNvPr id="41987" name="Rectangle 5"/>
          <p:cNvSpPr>
            <a:spLocks noChangeArrowheads="1"/>
          </p:cNvSpPr>
          <p:nvPr/>
        </p:nvSpPr>
        <p:spPr bwMode="auto">
          <a:xfrm>
            <a:off x="382588" y="2741613"/>
            <a:ext cx="1509712" cy="2430462"/>
          </a:xfrm>
          <a:prstGeom prst="rect">
            <a:avLst/>
          </a:prstGeom>
          <a:noFill/>
          <a:ln w="9525">
            <a:noFill/>
            <a:miter lim="800000"/>
            <a:headEnd/>
            <a:tailEnd/>
          </a:ln>
        </p:spPr>
        <p:txBody>
          <a:bodyPr lIns="102590" tIns="51296" rIns="102590" bIns="51296">
            <a:spAutoFit/>
          </a:bodyPr>
          <a:lstStyle/>
          <a:p>
            <a:pPr algn="ctr" defTabSz="1019175" eaLnBrk="0" hangingPunct="0">
              <a:lnSpc>
                <a:spcPct val="130000"/>
              </a:lnSpc>
            </a:pPr>
            <a:r>
              <a:rPr lang="en-US">
                <a:solidFill>
                  <a:srgbClr val="9B9B00"/>
                </a:solidFill>
                <a:latin typeface="Trebuchet MS" pitchFamily="34" charset="0"/>
              </a:rPr>
              <a:t>Multi-asset class,</a:t>
            </a:r>
          </a:p>
          <a:p>
            <a:pPr algn="ctr" defTabSz="1019175" eaLnBrk="0" hangingPunct="0">
              <a:lnSpc>
                <a:spcPct val="130000"/>
              </a:lnSpc>
            </a:pPr>
            <a:r>
              <a:rPr lang="en-US">
                <a:solidFill>
                  <a:srgbClr val="9B9B00"/>
                </a:solidFill>
                <a:latin typeface="Trebuchet MS" pitchFamily="34" charset="0"/>
              </a:rPr>
              <a:t>multi-product, multi-style</a:t>
            </a:r>
          </a:p>
          <a:p>
            <a:pPr algn="ctr" defTabSz="1019175" eaLnBrk="0" hangingPunct="0">
              <a:lnSpc>
                <a:spcPct val="130000"/>
              </a:lnSpc>
              <a:spcBef>
                <a:spcPct val="50000"/>
              </a:spcBef>
            </a:pPr>
            <a:endParaRPr lang="en-US">
              <a:solidFill>
                <a:srgbClr val="9B9B00"/>
              </a:solidFill>
              <a:latin typeface="Trebuchet MS" pitchFamily="34" charset="0"/>
            </a:endParaRPr>
          </a:p>
          <a:p>
            <a:pPr algn="ctr" defTabSz="1019175" eaLnBrk="0" hangingPunct="0">
              <a:lnSpc>
                <a:spcPct val="130000"/>
              </a:lnSpc>
            </a:pPr>
            <a:r>
              <a:rPr lang="en-US">
                <a:solidFill>
                  <a:srgbClr val="9B9B00"/>
                </a:solidFill>
                <a:latin typeface="Trebuchet MS" pitchFamily="34" charset="0"/>
              </a:rPr>
              <a:t>Affiliates complement,</a:t>
            </a:r>
          </a:p>
          <a:p>
            <a:pPr algn="ctr" defTabSz="1019175" eaLnBrk="0" hangingPunct="0">
              <a:lnSpc>
                <a:spcPct val="130000"/>
              </a:lnSpc>
            </a:pPr>
            <a:r>
              <a:rPr lang="en-US" u="sng">
                <a:solidFill>
                  <a:srgbClr val="9B9B00"/>
                </a:solidFill>
                <a:latin typeface="Trebuchet MS" pitchFamily="34" charset="0"/>
              </a:rPr>
              <a:t>not</a:t>
            </a:r>
            <a:r>
              <a:rPr lang="en-US">
                <a:solidFill>
                  <a:srgbClr val="9B9B00"/>
                </a:solidFill>
                <a:latin typeface="Trebuchet MS" pitchFamily="34" charset="0"/>
              </a:rPr>
              <a:t> compete </a:t>
            </a:r>
            <a:br>
              <a:rPr lang="en-US">
                <a:solidFill>
                  <a:srgbClr val="9B9B00"/>
                </a:solidFill>
                <a:latin typeface="Trebuchet MS" pitchFamily="34" charset="0"/>
              </a:rPr>
            </a:br>
            <a:r>
              <a:rPr lang="en-US">
                <a:solidFill>
                  <a:srgbClr val="9B9B00"/>
                </a:solidFill>
                <a:latin typeface="Trebuchet MS" pitchFamily="34" charset="0"/>
              </a:rPr>
              <a:t>with each other</a:t>
            </a:r>
          </a:p>
          <a:p>
            <a:pPr algn="ctr" defTabSz="1019175">
              <a:lnSpc>
                <a:spcPct val="120000"/>
              </a:lnSpc>
              <a:spcBef>
                <a:spcPct val="50000"/>
              </a:spcBef>
            </a:pPr>
            <a:endParaRPr lang="en-US">
              <a:solidFill>
                <a:srgbClr val="9B9B00"/>
              </a:solidFill>
              <a:latin typeface="Trebuchet MS" pitchFamily="34" charset="0"/>
            </a:endParaRPr>
          </a:p>
        </p:txBody>
      </p:sp>
      <p:pic>
        <p:nvPicPr>
          <p:cNvPr id="41988" name="Picture 7" descr="CCL_Financial Group Products_08_08.png"/>
          <p:cNvPicPr>
            <a:picLocks noChangeAspect="1"/>
          </p:cNvPicPr>
          <p:nvPr/>
        </p:nvPicPr>
        <p:blipFill>
          <a:blip r:embed="rId4"/>
          <a:srcRect/>
          <a:stretch>
            <a:fillRect/>
          </a:stretch>
        </p:blipFill>
        <p:spPr bwMode="auto">
          <a:xfrm>
            <a:off x="2466975" y="2065338"/>
            <a:ext cx="6615113" cy="50831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mtClean="0"/>
              <a:t>Tax Effectiveness</a:t>
            </a:r>
          </a:p>
        </p:txBody>
      </p:sp>
      <p:sp>
        <p:nvSpPr>
          <p:cNvPr id="44034" name="Rectangle 3"/>
          <p:cNvSpPr>
            <a:spLocks noGrp="1" noChangeArrowheads="1"/>
          </p:cNvSpPr>
          <p:nvPr>
            <p:ph type="body" idx="1"/>
          </p:nvPr>
        </p:nvSpPr>
        <p:spPr>
          <a:xfrm>
            <a:off x="2284413" y="2312988"/>
            <a:ext cx="7008812" cy="4292600"/>
          </a:xfrm>
        </p:spPr>
        <p:txBody>
          <a:bodyPr/>
          <a:lstStyle/>
          <a:p>
            <a:pPr>
              <a:buClr>
                <a:srgbClr val="9B9B00"/>
              </a:buClr>
              <a:buFont typeface="Wingdings" pitchFamily="2" charset="2"/>
              <a:buChar char="§"/>
            </a:pPr>
            <a:r>
              <a:rPr lang="en-US" smtClean="0"/>
              <a:t>Proactive tax planning during transition of assets</a:t>
            </a:r>
          </a:p>
          <a:p>
            <a:pPr>
              <a:buClr>
                <a:srgbClr val="9B9B00"/>
              </a:buClr>
              <a:buFont typeface="Wingdings" pitchFamily="2" charset="2"/>
              <a:buChar char="§"/>
            </a:pPr>
            <a:r>
              <a:rPr lang="en-US" smtClean="0"/>
              <a:t>Balance our investment view with your tax liability</a:t>
            </a:r>
            <a:br>
              <a:rPr lang="en-US" smtClean="0"/>
            </a:br>
            <a:r>
              <a:rPr lang="en-US" smtClean="0"/>
              <a:t>(i.e., use of “Hurdle Rates”)</a:t>
            </a:r>
          </a:p>
          <a:p>
            <a:pPr>
              <a:buClr>
                <a:srgbClr val="9B9B00"/>
              </a:buClr>
              <a:buFont typeface="Wingdings" pitchFamily="2" charset="2"/>
              <a:buChar char="§"/>
            </a:pPr>
            <a:r>
              <a:rPr lang="en-US" smtClean="0"/>
              <a:t>Harvest losses to offset gains</a:t>
            </a:r>
          </a:p>
          <a:p>
            <a:pPr>
              <a:buClr>
                <a:srgbClr val="9B9B00"/>
              </a:buClr>
              <a:buFont typeface="Wingdings" pitchFamily="2" charset="2"/>
              <a:buChar char="§"/>
            </a:pPr>
            <a:r>
              <a:rPr lang="en-US" smtClean="0"/>
              <a:t>Separate taxable investors from non-taxable investors</a:t>
            </a:r>
          </a:p>
          <a:p>
            <a:pPr>
              <a:buClr>
                <a:srgbClr val="9B9B00"/>
              </a:buClr>
              <a:buFont typeface="Wingdings" pitchFamily="2" charset="2"/>
              <a:buChar char="§"/>
            </a:pPr>
            <a:r>
              <a:rPr lang="en-US" smtClean="0"/>
              <a:t>Reduce turnover in taxable portfolios</a:t>
            </a:r>
          </a:p>
          <a:p>
            <a:pPr>
              <a:buClr>
                <a:srgbClr val="9B9B00"/>
              </a:buClr>
              <a:buFont typeface="Wingdings" pitchFamily="2" charset="2"/>
              <a:buChar char="§"/>
            </a:pPr>
            <a:r>
              <a:rPr lang="en-US" smtClean="0"/>
              <a:t>Pay close attention to taxable gains before distributions are made</a:t>
            </a:r>
          </a:p>
          <a:p>
            <a:pPr>
              <a:buClr>
                <a:srgbClr val="9B9B00"/>
              </a:buClr>
              <a:buFont typeface="Wingdings" pitchFamily="2" charset="2"/>
              <a:buChar char="§"/>
            </a:pPr>
            <a:r>
              <a:rPr lang="en-US" smtClean="0"/>
              <a:t>View clients total wealth across all accounts — allocate high tax generating assets to low tax sensitive portfolio</a:t>
            </a:r>
          </a:p>
          <a:p>
            <a:pPr>
              <a:buClr>
                <a:srgbClr val="9B9B00"/>
              </a:buClr>
              <a:buFont typeface="Wingdings" pitchFamily="2" charset="2"/>
              <a:buChar char="§"/>
            </a:pPr>
            <a:endParaRPr lang="en-US" smtClean="0"/>
          </a:p>
        </p:txBody>
      </p:sp>
      <p:sp>
        <p:nvSpPr>
          <p:cNvPr id="44035" name="Rectangle 4"/>
          <p:cNvSpPr>
            <a:spLocks noChangeArrowheads="1"/>
          </p:cNvSpPr>
          <p:nvPr/>
        </p:nvSpPr>
        <p:spPr bwMode="auto">
          <a:xfrm>
            <a:off x="322263" y="2905125"/>
            <a:ext cx="1392237" cy="915988"/>
          </a:xfrm>
          <a:prstGeom prst="rect">
            <a:avLst/>
          </a:prstGeom>
          <a:noFill/>
          <a:ln w="9525">
            <a:noFill/>
            <a:miter lim="800000"/>
            <a:headEnd/>
            <a:tailEnd/>
          </a:ln>
        </p:spPr>
        <p:txBody>
          <a:bodyPr>
            <a:spAutoFit/>
          </a:bodyPr>
          <a:lstStyle/>
          <a:p>
            <a:pPr algn="ctr" eaLnBrk="0" hangingPunct="0">
              <a:lnSpc>
                <a:spcPct val="150000"/>
              </a:lnSpc>
              <a:spcBef>
                <a:spcPct val="50000"/>
              </a:spcBef>
            </a:pPr>
            <a:r>
              <a:rPr kumimoji="1" lang="en-US">
                <a:solidFill>
                  <a:srgbClr val="9B9B00"/>
                </a:solidFill>
                <a:latin typeface="Trebuchet MS" pitchFamily="34" charset="0"/>
              </a:rPr>
              <a:t>Delivering competitive net, net returns</a:t>
            </a:r>
          </a:p>
        </p:txBody>
      </p:sp>
      <p:pic>
        <p:nvPicPr>
          <p:cNvPr id="44036" name="Picture 5" descr="yellow tree"/>
          <p:cNvPicPr>
            <a:picLocks noChangeAspect="1" noChangeArrowheads="1"/>
          </p:cNvPicPr>
          <p:nvPr/>
        </p:nvPicPr>
        <p:blipFill>
          <a:blip r:embed="rId3"/>
          <a:srcRect/>
          <a:stretch>
            <a:fillRect/>
          </a:stretch>
        </p:blipFill>
        <p:spPr bwMode="auto">
          <a:xfrm>
            <a:off x="450850" y="679450"/>
            <a:ext cx="1216025" cy="1185863"/>
          </a:xfrm>
          <a:prstGeom prst="rect">
            <a:avLst/>
          </a:prstGeom>
          <a:noFill/>
          <a:ln w="12700">
            <a:noFill/>
            <a:miter lim="800000"/>
            <a:headEnd/>
            <a:tailEnd/>
          </a:ln>
        </p:spPr>
      </p:pic>
      <p:pic>
        <p:nvPicPr>
          <p:cNvPr id="44037" name="Picture 80" descr="T:\Group\DTP\Logos\PCM\Microsoft use\CCLPC_logo.png"/>
          <p:cNvPicPr>
            <a:picLocks noChangeAspect="1" noChangeArrowheads="1"/>
          </p:cNvPicPr>
          <p:nvPr/>
        </p:nvPicPr>
        <p:blipFill>
          <a:blip r:embed="rId4"/>
          <a:srcRect/>
          <a:stretch>
            <a:fillRect/>
          </a:stretch>
        </p:blipFill>
        <p:spPr bwMode="auto">
          <a:xfrm>
            <a:off x="7451725" y="6645275"/>
            <a:ext cx="1955800" cy="40163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9"/>
          <p:cNvSpPr>
            <a:spLocks noChangeArrowheads="1"/>
          </p:cNvSpPr>
          <p:nvPr/>
        </p:nvSpPr>
        <p:spPr bwMode="auto">
          <a:xfrm>
            <a:off x="1949450" y="660400"/>
            <a:ext cx="7329488" cy="698500"/>
          </a:xfrm>
          <a:prstGeom prst="rect">
            <a:avLst/>
          </a:prstGeom>
          <a:noFill/>
          <a:ln w="9525">
            <a:noFill/>
            <a:miter lim="800000"/>
            <a:headEnd/>
            <a:tailEnd/>
          </a:ln>
        </p:spPr>
        <p:txBody>
          <a:bodyPr lIns="0" tIns="51296" rIns="102590" bIns="51296" anchor="b"/>
          <a:lstStyle/>
          <a:p>
            <a:pPr algn="ctr" defTabSz="1019175" eaLnBrk="0" hangingPunct="0">
              <a:lnSpc>
                <a:spcPct val="90000"/>
              </a:lnSpc>
              <a:spcBef>
                <a:spcPct val="50000"/>
              </a:spcBef>
            </a:pPr>
            <a:r>
              <a:rPr kumimoji="1" lang="en-US" sz="3000">
                <a:solidFill>
                  <a:srgbClr val="9B9B00"/>
                </a:solidFill>
              </a:rPr>
              <a:t>Efficient Tax Allocations – For entire Family</a:t>
            </a:r>
          </a:p>
        </p:txBody>
      </p:sp>
      <p:grpSp>
        <p:nvGrpSpPr>
          <p:cNvPr id="96262" name="Group 21"/>
          <p:cNvGrpSpPr>
            <a:grpSpLocks/>
          </p:cNvGrpSpPr>
          <p:nvPr/>
        </p:nvGrpSpPr>
        <p:grpSpPr bwMode="auto">
          <a:xfrm>
            <a:off x="3228975" y="2279650"/>
            <a:ext cx="4595813" cy="4225925"/>
            <a:chOff x="2501900" y="2064661"/>
            <a:chExt cx="5500688" cy="4987014"/>
          </a:xfrm>
        </p:grpSpPr>
        <p:grpSp>
          <p:nvGrpSpPr>
            <p:cNvPr id="96266" name="Group 20"/>
            <p:cNvGrpSpPr>
              <a:grpSpLocks/>
            </p:cNvGrpSpPr>
            <p:nvPr/>
          </p:nvGrpSpPr>
          <p:grpSpPr bwMode="auto">
            <a:xfrm>
              <a:off x="2501900" y="2064661"/>
              <a:ext cx="5500688" cy="4987014"/>
              <a:chOff x="2501900" y="2064661"/>
              <a:chExt cx="5500688" cy="4987014"/>
            </a:xfrm>
          </p:grpSpPr>
          <p:grpSp>
            <p:nvGrpSpPr>
              <p:cNvPr id="96271" name="Group 19"/>
              <p:cNvGrpSpPr>
                <a:grpSpLocks/>
              </p:cNvGrpSpPr>
              <p:nvPr/>
            </p:nvGrpSpPr>
            <p:grpSpPr bwMode="auto">
              <a:xfrm>
                <a:off x="2501900" y="4724400"/>
                <a:ext cx="5500688" cy="2327275"/>
                <a:chOff x="2501900" y="4724400"/>
                <a:chExt cx="5500688" cy="2327275"/>
              </a:xfrm>
            </p:grpSpPr>
            <p:sp>
              <p:nvSpPr>
                <p:cNvPr id="96272" name="Line 2"/>
                <p:cNvSpPr>
                  <a:spLocks noChangeShapeType="1"/>
                </p:cNvSpPr>
                <p:nvPr/>
              </p:nvSpPr>
              <p:spPr bwMode="auto">
                <a:xfrm>
                  <a:off x="5216525" y="4724400"/>
                  <a:ext cx="0" cy="1676400"/>
                </a:xfrm>
                <a:prstGeom prst="line">
                  <a:avLst/>
                </a:prstGeom>
                <a:noFill/>
                <a:ln w="19050">
                  <a:solidFill>
                    <a:schemeClr val="bg2"/>
                  </a:solidFill>
                  <a:round/>
                  <a:headEnd/>
                  <a:tailEnd/>
                </a:ln>
              </p:spPr>
              <p:txBody>
                <a:bodyPr wrap="none" anchor="ctr"/>
                <a:lstStyle/>
                <a:p>
                  <a:endParaRPr lang="en-US"/>
                </a:p>
              </p:txBody>
            </p:sp>
            <p:sp>
              <p:nvSpPr>
                <p:cNvPr id="2052" name="Rectangle 3"/>
                <p:cNvSpPr>
                  <a:spLocks noChangeArrowheads="1"/>
                </p:cNvSpPr>
                <p:nvPr/>
              </p:nvSpPr>
              <p:spPr bwMode="auto">
                <a:xfrm>
                  <a:off x="2501900" y="5401203"/>
                  <a:ext cx="1371847" cy="685668"/>
                </a:xfrm>
                <a:prstGeom prst="rect">
                  <a:avLst/>
                </a:prstGeom>
                <a:solidFill>
                  <a:srgbClr val="006443"/>
                </a:solidFill>
                <a:ln w="9525" algn="ctr">
                  <a:noFill/>
                  <a:miter lim="800000"/>
                  <a:headEnd/>
                  <a:tailEnd/>
                </a:ln>
                <a:effectLst>
                  <a:outerShdw blurRad="76200" dir="13500000" sy="23000" kx="1200000" algn="br" rotWithShape="0">
                    <a:prstClr val="black">
                      <a:alpha val="20000"/>
                    </a:prstClr>
                  </a:outerShdw>
                </a:effectLst>
              </p:spPr>
              <p:txBody>
                <a:bodyPr lIns="90000" tIns="46800" rIns="90000" bIns="46800" anchor="ctr" anchorCtr="1"/>
                <a:lstStyle/>
                <a:p>
                  <a:pPr algn="ctr" defTabSz="849313">
                    <a:spcBef>
                      <a:spcPct val="50000"/>
                    </a:spcBef>
                    <a:defRPr/>
                  </a:pPr>
                  <a:r>
                    <a:rPr lang="en-US" sz="1300" dirty="0">
                      <a:latin typeface="Trebuchet MS" pitchFamily="34" charset="0"/>
                      <a:cs typeface="Times New Roman" charset="0"/>
                    </a:rPr>
                    <a:t>Client </a:t>
                  </a:r>
                </a:p>
                <a:p>
                  <a:pPr algn="ctr" defTabSz="849313">
                    <a:spcBef>
                      <a:spcPct val="50000"/>
                    </a:spcBef>
                    <a:defRPr/>
                  </a:pPr>
                  <a:r>
                    <a:rPr lang="en-US" sz="1300" dirty="0">
                      <a:latin typeface="Trebuchet MS" pitchFamily="34" charset="0"/>
                      <a:cs typeface="Times New Roman" charset="0"/>
                    </a:rPr>
                    <a:t>Taxable</a:t>
                  </a:r>
                </a:p>
              </p:txBody>
            </p:sp>
            <p:sp>
              <p:nvSpPr>
                <p:cNvPr id="2053" name="Rectangle 4"/>
                <p:cNvSpPr>
                  <a:spLocks noChangeArrowheads="1"/>
                </p:cNvSpPr>
                <p:nvPr/>
              </p:nvSpPr>
              <p:spPr bwMode="auto">
                <a:xfrm>
                  <a:off x="2511401" y="6366007"/>
                  <a:ext cx="1371847" cy="685668"/>
                </a:xfrm>
                <a:prstGeom prst="rect">
                  <a:avLst/>
                </a:prstGeom>
                <a:solidFill>
                  <a:srgbClr val="006443"/>
                </a:solidFill>
                <a:ln w="9525" algn="ctr">
                  <a:noFill/>
                  <a:miter lim="800000"/>
                  <a:headEnd/>
                  <a:tailEnd/>
                </a:ln>
                <a:effectLst>
                  <a:outerShdw blurRad="76200" dir="13500000" sy="23000" kx="1200000" algn="br" rotWithShape="0">
                    <a:prstClr val="black">
                      <a:alpha val="20000"/>
                    </a:prstClr>
                  </a:outerShdw>
                </a:effectLst>
              </p:spPr>
              <p:txBody>
                <a:bodyPr lIns="90000" tIns="46800" rIns="90000" bIns="46800" anchor="ctr" anchorCtr="1"/>
                <a:lstStyle/>
                <a:p>
                  <a:pPr algn="ctr" defTabSz="849313">
                    <a:spcBef>
                      <a:spcPct val="50000"/>
                    </a:spcBef>
                    <a:defRPr/>
                  </a:pPr>
                  <a:r>
                    <a:rPr lang="en-US" sz="1300" dirty="0">
                      <a:latin typeface="Trebuchet MS" pitchFamily="34" charset="0"/>
                    </a:rPr>
                    <a:t>Spousal</a:t>
                  </a:r>
                </a:p>
                <a:p>
                  <a:pPr algn="ctr" defTabSz="849313">
                    <a:spcBef>
                      <a:spcPct val="50000"/>
                    </a:spcBef>
                    <a:defRPr/>
                  </a:pPr>
                  <a:r>
                    <a:rPr lang="en-US" sz="1300" dirty="0">
                      <a:latin typeface="Trebuchet MS" pitchFamily="34" charset="0"/>
                    </a:rPr>
                    <a:t>RRSP</a:t>
                  </a:r>
                </a:p>
              </p:txBody>
            </p:sp>
            <p:sp>
              <p:nvSpPr>
                <p:cNvPr id="2054" name="Rectangle 5"/>
                <p:cNvSpPr>
                  <a:spLocks noChangeArrowheads="1"/>
                </p:cNvSpPr>
                <p:nvPr/>
              </p:nvSpPr>
              <p:spPr bwMode="auto">
                <a:xfrm>
                  <a:off x="4540670" y="5401203"/>
                  <a:ext cx="1371847" cy="685668"/>
                </a:xfrm>
                <a:prstGeom prst="rect">
                  <a:avLst/>
                </a:prstGeom>
                <a:solidFill>
                  <a:srgbClr val="006443"/>
                </a:solidFill>
                <a:ln w="9525" algn="ctr">
                  <a:noFill/>
                  <a:miter lim="800000"/>
                  <a:headEnd/>
                  <a:tailEnd/>
                </a:ln>
                <a:effectLst>
                  <a:outerShdw blurRad="76200" dir="13500000" sy="23000" kx="1200000" algn="br" rotWithShape="0">
                    <a:prstClr val="black">
                      <a:alpha val="20000"/>
                    </a:prstClr>
                  </a:outerShdw>
                </a:effectLst>
              </p:spPr>
              <p:txBody>
                <a:bodyPr lIns="90000" tIns="46800" rIns="90000" bIns="46800" anchor="ctr" anchorCtr="1"/>
                <a:lstStyle/>
                <a:p>
                  <a:pPr algn="ctr" defTabSz="849313">
                    <a:spcBef>
                      <a:spcPct val="50000"/>
                    </a:spcBef>
                    <a:defRPr/>
                  </a:pPr>
                  <a:r>
                    <a:rPr lang="en-US" sz="1300" dirty="0">
                      <a:latin typeface="Trebuchet MS" pitchFamily="34" charset="0"/>
                    </a:rPr>
                    <a:t>Client RRSP</a:t>
                  </a:r>
                </a:p>
              </p:txBody>
            </p:sp>
            <p:sp>
              <p:nvSpPr>
                <p:cNvPr id="2055" name="Rectangle 6"/>
                <p:cNvSpPr>
                  <a:spLocks noChangeArrowheads="1"/>
                </p:cNvSpPr>
                <p:nvPr/>
              </p:nvSpPr>
              <p:spPr bwMode="auto">
                <a:xfrm>
                  <a:off x="4540670" y="6366007"/>
                  <a:ext cx="1371847" cy="685668"/>
                </a:xfrm>
                <a:prstGeom prst="rect">
                  <a:avLst/>
                </a:prstGeom>
                <a:solidFill>
                  <a:srgbClr val="006443"/>
                </a:solidFill>
                <a:ln w="9525" algn="ctr">
                  <a:noFill/>
                  <a:miter lim="800000"/>
                  <a:headEnd/>
                  <a:tailEnd/>
                </a:ln>
                <a:effectLst>
                  <a:outerShdw blurRad="76200" dir="13500000" sy="23000" kx="1200000" algn="br" rotWithShape="0">
                    <a:prstClr val="black">
                      <a:alpha val="20000"/>
                    </a:prstClr>
                  </a:outerShdw>
                </a:effectLst>
              </p:spPr>
              <p:txBody>
                <a:bodyPr lIns="90000" tIns="46800" rIns="90000" bIns="46800" anchor="ctr" anchorCtr="1"/>
                <a:lstStyle/>
                <a:p>
                  <a:pPr algn="ctr" defTabSz="849313">
                    <a:spcBef>
                      <a:spcPct val="50000"/>
                    </a:spcBef>
                    <a:defRPr/>
                  </a:pPr>
                  <a:r>
                    <a:rPr lang="en-US" sz="1300" dirty="0">
                      <a:latin typeface="Trebuchet MS" pitchFamily="34" charset="0"/>
                    </a:rPr>
                    <a:t>Holding Co.</a:t>
                  </a:r>
                </a:p>
              </p:txBody>
            </p:sp>
            <p:sp>
              <p:nvSpPr>
                <p:cNvPr id="2056" name="Rectangle 7"/>
                <p:cNvSpPr>
                  <a:spLocks noChangeArrowheads="1"/>
                </p:cNvSpPr>
                <p:nvPr/>
              </p:nvSpPr>
              <p:spPr bwMode="auto">
                <a:xfrm>
                  <a:off x="6621240" y="5401203"/>
                  <a:ext cx="1371847" cy="685668"/>
                </a:xfrm>
                <a:prstGeom prst="rect">
                  <a:avLst/>
                </a:prstGeom>
                <a:solidFill>
                  <a:srgbClr val="006443"/>
                </a:solidFill>
                <a:ln w="9525" algn="ctr">
                  <a:noFill/>
                  <a:miter lim="800000"/>
                  <a:headEnd/>
                  <a:tailEnd/>
                </a:ln>
                <a:effectLst>
                  <a:outerShdw blurRad="76200" dir="13500000" sy="23000" kx="1200000" algn="br" rotWithShape="0">
                    <a:prstClr val="black">
                      <a:alpha val="20000"/>
                    </a:prstClr>
                  </a:outerShdw>
                </a:effectLst>
              </p:spPr>
              <p:txBody>
                <a:bodyPr lIns="90000" tIns="46800" rIns="90000" bIns="46800" anchor="ctr" anchorCtr="1"/>
                <a:lstStyle/>
                <a:p>
                  <a:pPr algn="ctr" defTabSz="849313">
                    <a:spcBef>
                      <a:spcPct val="50000"/>
                    </a:spcBef>
                    <a:defRPr/>
                  </a:pPr>
                  <a:r>
                    <a:rPr lang="en-US" sz="1300" dirty="0">
                      <a:latin typeface="Trebuchet MS" pitchFamily="34" charset="0"/>
                    </a:rPr>
                    <a:t>Spouse </a:t>
                  </a:r>
                </a:p>
                <a:p>
                  <a:pPr algn="ctr" defTabSz="849313">
                    <a:spcBef>
                      <a:spcPct val="50000"/>
                    </a:spcBef>
                    <a:defRPr/>
                  </a:pPr>
                  <a:r>
                    <a:rPr lang="en-US" sz="1300" dirty="0">
                      <a:latin typeface="Trebuchet MS" pitchFamily="34" charset="0"/>
                    </a:rPr>
                    <a:t>Taxable</a:t>
                  </a:r>
                </a:p>
              </p:txBody>
            </p:sp>
            <p:sp>
              <p:nvSpPr>
                <p:cNvPr id="2057" name="Rectangle 8"/>
                <p:cNvSpPr>
                  <a:spLocks noChangeArrowheads="1"/>
                </p:cNvSpPr>
                <p:nvPr/>
              </p:nvSpPr>
              <p:spPr bwMode="auto">
                <a:xfrm>
                  <a:off x="6630741" y="6366007"/>
                  <a:ext cx="1371847" cy="685668"/>
                </a:xfrm>
                <a:prstGeom prst="rect">
                  <a:avLst/>
                </a:prstGeom>
                <a:solidFill>
                  <a:srgbClr val="006443"/>
                </a:solidFill>
                <a:ln w="9525" algn="ctr">
                  <a:noFill/>
                  <a:miter lim="800000"/>
                  <a:headEnd/>
                  <a:tailEnd/>
                </a:ln>
                <a:effectLst>
                  <a:outerShdw blurRad="76200" dir="13500000" sy="23000" kx="1200000" algn="br" rotWithShape="0">
                    <a:prstClr val="black">
                      <a:alpha val="20000"/>
                    </a:prstClr>
                  </a:outerShdw>
                </a:effectLst>
              </p:spPr>
              <p:txBody>
                <a:bodyPr lIns="90000" tIns="46800" rIns="90000" bIns="46800" anchor="ctr" anchorCtr="1"/>
                <a:lstStyle/>
                <a:p>
                  <a:pPr algn="ctr" defTabSz="849313">
                    <a:spcBef>
                      <a:spcPct val="50000"/>
                    </a:spcBef>
                    <a:defRPr/>
                  </a:pPr>
                  <a:r>
                    <a:rPr lang="en-US" sz="1300" dirty="0">
                      <a:latin typeface="Trebuchet MS" pitchFamily="34" charset="0"/>
                    </a:rPr>
                    <a:t>Spouse</a:t>
                  </a:r>
                </a:p>
                <a:p>
                  <a:pPr algn="ctr" defTabSz="849313">
                    <a:spcBef>
                      <a:spcPct val="50000"/>
                    </a:spcBef>
                    <a:defRPr/>
                  </a:pPr>
                  <a:r>
                    <a:rPr lang="en-US" sz="1300" dirty="0">
                      <a:latin typeface="Trebuchet MS" pitchFamily="34" charset="0"/>
                    </a:rPr>
                    <a:t>RRSP</a:t>
                  </a:r>
                </a:p>
              </p:txBody>
            </p:sp>
            <p:sp>
              <p:nvSpPr>
                <p:cNvPr id="96279" name="Line 12"/>
                <p:cNvSpPr>
                  <a:spLocks noChangeShapeType="1"/>
                </p:cNvSpPr>
                <p:nvPr/>
              </p:nvSpPr>
              <p:spPr bwMode="auto">
                <a:xfrm>
                  <a:off x="3175000" y="5130800"/>
                  <a:ext cx="4152900" cy="0"/>
                </a:xfrm>
                <a:prstGeom prst="line">
                  <a:avLst/>
                </a:prstGeom>
                <a:noFill/>
                <a:ln w="19050">
                  <a:solidFill>
                    <a:schemeClr val="bg2"/>
                  </a:solidFill>
                  <a:round/>
                  <a:headEnd/>
                  <a:tailEnd/>
                </a:ln>
              </p:spPr>
              <p:txBody>
                <a:bodyPr wrap="none" anchor="ctr"/>
                <a:lstStyle/>
                <a:p>
                  <a:endParaRPr lang="en-US"/>
                </a:p>
              </p:txBody>
            </p:sp>
          </p:grpSp>
          <p:graphicFrame>
            <p:nvGraphicFramePr>
              <p:cNvPr id="96260" name="Object 4"/>
              <p:cNvGraphicFramePr>
                <a:graphicFrameLocks noChangeAspect="1"/>
              </p:cNvGraphicFramePr>
              <p:nvPr/>
            </p:nvGraphicFramePr>
            <p:xfrm>
              <a:off x="3030227" y="2064661"/>
              <a:ext cx="4403725" cy="2932112"/>
            </p:xfrm>
            <a:graphic>
              <a:graphicData uri="http://schemas.openxmlformats.org/presentationml/2006/ole">
                <p:oleObj spid="_x0000_s96260" name="Chart" r:id="rId4" imgW="6705600" imgH="4467225" progId="MSGraph.Chart.8">
                  <p:embed followColorScheme="full"/>
                </p:oleObj>
              </a:graphicData>
            </a:graphic>
          </p:graphicFrame>
        </p:grpSp>
        <p:sp>
          <p:nvSpPr>
            <p:cNvPr id="96267" name="Line 13"/>
            <p:cNvSpPr>
              <a:spLocks noChangeShapeType="1"/>
            </p:cNvSpPr>
            <p:nvPr/>
          </p:nvSpPr>
          <p:spPr bwMode="auto">
            <a:xfrm>
              <a:off x="3175000" y="5130800"/>
              <a:ext cx="0" cy="266700"/>
            </a:xfrm>
            <a:prstGeom prst="line">
              <a:avLst/>
            </a:prstGeom>
            <a:noFill/>
            <a:ln w="19050">
              <a:solidFill>
                <a:schemeClr val="bg2"/>
              </a:solidFill>
              <a:round/>
              <a:headEnd/>
              <a:tailEnd/>
            </a:ln>
          </p:spPr>
          <p:txBody>
            <a:bodyPr wrap="none" anchor="ctr"/>
            <a:lstStyle/>
            <a:p>
              <a:endParaRPr lang="en-US"/>
            </a:p>
          </p:txBody>
        </p:sp>
        <p:sp>
          <p:nvSpPr>
            <p:cNvPr id="96268" name="Line 14"/>
            <p:cNvSpPr>
              <a:spLocks noChangeShapeType="1"/>
            </p:cNvSpPr>
            <p:nvPr/>
          </p:nvSpPr>
          <p:spPr bwMode="auto">
            <a:xfrm>
              <a:off x="7321550" y="5130800"/>
              <a:ext cx="0" cy="266700"/>
            </a:xfrm>
            <a:prstGeom prst="line">
              <a:avLst/>
            </a:prstGeom>
            <a:noFill/>
            <a:ln w="19050">
              <a:solidFill>
                <a:schemeClr val="bg2"/>
              </a:solidFill>
              <a:round/>
              <a:headEnd/>
              <a:tailEnd/>
            </a:ln>
          </p:spPr>
          <p:txBody>
            <a:bodyPr wrap="none" anchor="ctr"/>
            <a:lstStyle/>
            <a:p>
              <a:endParaRPr lang="en-US"/>
            </a:p>
          </p:txBody>
        </p:sp>
        <p:sp>
          <p:nvSpPr>
            <p:cNvPr id="96269" name="Line 15"/>
            <p:cNvSpPr>
              <a:spLocks noChangeShapeType="1"/>
            </p:cNvSpPr>
            <p:nvPr/>
          </p:nvSpPr>
          <p:spPr bwMode="auto">
            <a:xfrm>
              <a:off x="7353300" y="6083300"/>
              <a:ext cx="0" cy="266700"/>
            </a:xfrm>
            <a:prstGeom prst="line">
              <a:avLst/>
            </a:prstGeom>
            <a:noFill/>
            <a:ln w="19050">
              <a:solidFill>
                <a:schemeClr val="bg2"/>
              </a:solidFill>
              <a:round/>
              <a:headEnd/>
              <a:tailEnd/>
            </a:ln>
          </p:spPr>
          <p:txBody>
            <a:bodyPr wrap="none" anchor="ctr"/>
            <a:lstStyle/>
            <a:p>
              <a:endParaRPr lang="en-US"/>
            </a:p>
          </p:txBody>
        </p:sp>
        <p:sp>
          <p:nvSpPr>
            <p:cNvPr id="96270" name="Line 16"/>
            <p:cNvSpPr>
              <a:spLocks noChangeShapeType="1"/>
            </p:cNvSpPr>
            <p:nvPr/>
          </p:nvSpPr>
          <p:spPr bwMode="auto">
            <a:xfrm>
              <a:off x="3175000" y="6083300"/>
              <a:ext cx="0" cy="266700"/>
            </a:xfrm>
            <a:prstGeom prst="line">
              <a:avLst/>
            </a:prstGeom>
            <a:noFill/>
            <a:ln w="19050">
              <a:solidFill>
                <a:schemeClr val="bg2"/>
              </a:solidFill>
              <a:round/>
              <a:headEnd/>
              <a:tailEnd/>
            </a:ln>
          </p:spPr>
          <p:txBody>
            <a:bodyPr wrap="none" anchor="ctr"/>
            <a:lstStyle/>
            <a:p>
              <a:endParaRPr lang="en-US"/>
            </a:p>
          </p:txBody>
        </p:sp>
      </p:grpSp>
      <p:pic>
        <p:nvPicPr>
          <p:cNvPr id="96263" name="Picture 17" descr="yellow tree"/>
          <p:cNvPicPr>
            <a:picLocks noChangeAspect="1" noChangeArrowheads="1"/>
          </p:cNvPicPr>
          <p:nvPr/>
        </p:nvPicPr>
        <p:blipFill>
          <a:blip r:embed="rId5"/>
          <a:srcRect/>
          <a:stretch>
            <a:fillRect/>
          </a:stretch>
        </p:blipFill>
        <p:spPr bwMode="auto">
          <a:xfrm>
            <a:off x="466725" y="725488"/>
            <a:ext cx="1216025" cy="1185862"/>
          </a:xfrm>
          <a:prstGeom prst="rect">
            <a:avLst/>
          </a:prstGeom>
          <a:noFill/>
          <a:ln w="12700">
            <a:noFill/>
            <a:miter lim="800000"/>
            <a:headEnd/>
            <a:tailEnd/>
          </a:ln>
        </p:spPr>
      </p:pic>
      <p:sp>
        <p:nvSpPr>
          <p:cNvPr id="96264" name="Rectangle 4"/>
          <p:cNvSpPr>
            <a:spLocks noChangeArrowheads="1"/>
          </p:cNvSpPr>
          <p:nvPr/>
        </p:nvSpPr>
        <p:spPr bwMode="auto">
          <a:xfrm>
            <a:off x="465138" y="2708275"/>
            <a:ext cx="1392237" cy="2676525"/>
          </a:xfrm>
          <a:prstGeom prst="rect">
            <a:avLst/>
          </a:prstGeom>
          <a:noFill/>
          <a:ln w="9525">
            <a:noFill/>
            <a:miter lim="800000"/>
            <a:headEnd/>
            <a:tailEnd/>
          </a:ln>
        </p:spPr>
        <p:txBody>
          <a:bodyPr>
            <a:spAutoFit/>
          </a:bodyPr>
          <a:lstStyle/>
          <a:p>
            <a:pPr algn="ctr" eaLnBrk="0" hangingPunct="0">
              <a:lnSpc>
                <a:spcPct val="150000"/>
              </a:lnSpc>
              <a:spcBef>
                <a:spcPct val="50000"/>
              </a:spcBef>
            </a:pPr>
            <a:r>
              <a:rPr kumimoji="1" lang="en-US">
                <a:solidFill>
                  <a:srgbClr val="9B9B00"/>
                </a:solidFill>
                <a:latin typeface="Trebuchet MS" pitchFamily="34" charset="0"/>
              </a:rPr>
              <a:t>Asset Class Location Strategy Designed Specifically for each client situation</a:t>
            </a:r>
          </a:p>
          <a:p>
            <a:pPr algn="ctr" eaLnBrk="0" hangingPunct="0">
              <a:lnSpc>
                <a:spcPct val="150000"/>
              </a:lnSpc>
              <a:spcBef>
                <a:spcPct val="50000"/>
              </a:spcBef>
            </a:pPr>
            <a:r>
              <a:rPr kumimoji="1" lang="en-US">
                <a:solidFill>
                  <a:srgbClr val="9B9B00"/>
                </a:solidFill>
                <a:latin typeface="Trebuchet MS" pitchFamily="34" charset="0"/>
              </a:rPr>
              <a:t>Reducing overall tax paid</a:t>
            </a:r>
          </a:p>
        </p:txBody>
      </p:sp>
      <p:pic>
        <p:nvPicPr>
          <p:cNvPr id="96265" name="Picture 80" descr="T:\Group\DTP\Logos\PCM\Microsoft use\CCLPC_logo.png"/>
          <p:cNvPicPr>
            <a:picLocks noChangeAspect="1" noChangeArrowheads="1"/>
          </p:cNvPicPr>
          <p:nvPr/>
        </p:nvPicPr>
        <p:blipFill>
          <a:blip r:embed="rId6"/>
          <a:srcRect/>
          <a:stretch>
            <a:fillRect/>
          </a:stretch>
        </p:blipFill>
        <p:spPr bwMode="auto">
          <a:xfrm>
            <a:off x="7451725" y="6645275"/>
            <a:ext cx="1955800" cy="4016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9"/>
          <p:cNvSpPr>
            <a:spLocks noChangeArrowheads="1"/>
          </p:cNvSpPr>
          <p:nvPr/>
        </p:nvSpPr>
        <p:spPr bwMode="auto">
          <a:xfrm>
            <a:off x="1949450" y="660400"/>
            <a:ext cx="7329488" cy="698500"/>
          </a:xfrm>
          <a:prstGeom prst="rect">
            <a:avLst/>
          </a:prstGeom>
          <a:noFill/>
          <a:ln w="9525">
            <a:noFill/>
            <a:miter lim="800000"/>
            <a:headEnd/>
            <a:tailEnd/>
          </a:ln>
        </p:spPr>
        <p:txBody>
          <a:bodyPr lIns="0" tIns="51296" rIns="102590" bIns="51296" anchor="b"/>
          <a:lstStyle/>
          <a:p>
            <a:pPr algn="ctr" defTabSz="1019175" eaLnBrk="0" hangingPunct="0">
              <a:lnSpc>
                <a:spcPct val="90000"/>
              </a:lnSpc>
              <a:spcBef>
                <a:spcPct val="50000"/>
              </a:spcBef>
            </a:pPr>
            <a:r>
              <a:rPr kumimoji="1" lang="en-US" sz="3000">
                <a:solidFill>
                  <a:srgbClr val="9B9B00"/>
                </a:solidFill>
              </a:rPr>
              <a:t>Efficient Tax Allocation – tax minimization</a:t>
            </a:r>
          </a:p>
        </p:txBody>
      </p:sp>
      <p:sp>
        <p:nvSpPr>
          <p:cNvPr id="97286" name="Rectangle 4"/>
          <p:cNvSpPr>
            <a:spLocks noChangeArrowheads="1"/>
          </p:cNvSpPr>
          <p:nvPr/>
        </p:nvSpPr>
        <p:spPr bwMode="auto">
          <a:xfrm>
            <a:off x="341313" y="2576513"/>
            <a:ext cx="1636712" cy="2678112"/>
          </a:xfrm>
          <a:prstGeom prst="rect">
            <a:avLst/>
          </a:prstGeom>
          <a:noFill/>
          <a:ln w="9525">
            <a:noFill/>
            <a:miter lim="800000"/>
            <a:headEnd/>
            <a:tailEnd/>
          </a:ln>
        </p:spPr>
        <p:txBody>
          <a:bodyPr>
            <a:spAutoFit/>
          </a:bodyPr>
          <a:lstStyle/>
          <a:p>
            <a:pPr algn="ctr" eaLnBrk="0" hangingPunct="0">
              <a:lnSpc>
                <a:spcPct val="150000"/>
              </a:lnSpc>
              <a:spcBef>
                <a:spcPct val="50000"/>
              </a:spcBef>
            </a:pPr>
            <a:r>
              <a:rPr kumimoji="1" lang="en-US">
                <a:solidFill>
                  <a:srgbClr val="9B9B00"/>
                </a:solidFill>
                <a:latin typeface="Trebuchet MS" pitchFamily="34" charset="0"/>
              </a:rPr>
              <a:t>Portfolio efficiency is enhanced through asset location strategy</a:t>
            </a:r>
          </a:p>
          <a:p>
            <a:pPr algn="ctr" eaLnBrk="0" hangingPunct="0">
              <a:lnSpc>
                <a:spcPct val="150000"/>
              </a:lnSpc>
              <a:spcBef>
                <a:spcPct val="50000"/>
              </a:spcBef>
            </a:pPr>
            <a:r>
              <a:rPr kumimoji="1" lang="en-US">
                <a:solidFill>
                  <a:srgbClr val="9B9B00"/>
                </a:solidFill>
                <a:latin typeface="Trebuchet MS" pitchFamily="34" charset="0"/>
              </a:rPr>
              <a:t>After tax Yield is increased by almost 15% while maintaining overall asset mix</a:t>
            </a:r>
          </a:p>
        </p:txBody>
      </p:sp>
      <p:pic>
        <p:nvPicPr>
          <p:cNvPr id="97287" name="Picture 20" descr="summer tree3.jpg"/>
          <p:cNvPicPr>
            <a:picLocks noChangeAspect="1"/>
          </p:cNvPicPr>
          <p:nvPr/>
        </p:nvPicPr>
        <p:blipFill>
          <a:blip r:embed="rId4"/>
          <a:srcRect/>
          <a:stretch>
            <a:fillRect/>
          </a:stretch>
        </p:blipFill>
        <p:spPr bwMode="auto">
          <a:xfrm>
            <a:off x="415925" y="736600"/>
            <a:ext cx="1216025" cy="1216025"/>
          </a:xfrm>
          <a:prstGeom prst="rect">
            <a:avLst/>
          </a:prstGeom>
          <a:noFill/>
          <a:ln w="9525">
            <a:noFill/>
            <a:miter lim="800000"/>
            <a:headEnd/>
            <a:tailEnd/>
          </a:ln>
        </p:spPr>
      </p:pic>
      <p:graphicFrame>
        <p:nvGraphicFramePr>
          <p:cNvPr id="97284" name="Object 4"/>
          <p:cNvGraphicFramePr>
            <a:graphicFrameLocks noChangeAspect="1"/>
          </p:cNvGraphicFramePr>
          <p:nvPr/>
        </p:nvGraphicFramePr>
        <p:xfrm>
          <a:off x="2957513" y="2416175"/>
          <a:ext cx="5943600" cy="3560763"/>
        </p:xfrm>
        <a:graphic>
          <a:graphicData uri="http://schemas.openxmlformats.org/presentationml/2006/ole">
            <p:oleObj spid="_x0000_s97284" name="Worksheet" r:id="rId5" imgW="6286500" imgH="4467225" progId="">
              <p:embed/>
            </p:oleObj>
          </a:graphicData>
        </a:graphic>
      </p:graphicFrame>
      <p:sp>
        <p:nvSpPr>
          <p:cNvPr id="97288" name="Rectangle 4"/>
          <p:cNvSpPr>
            <a:spLocks noChangeArrowheads="1"/>
          </p:cNvSpPr>
          <p:nvPr/>
        </p:nvSpPr>
        <p:spPr bwMode="auto">
          <a:xfrm>
            <a:off x="1619250" y="6430963"/>
            <a:ext cx="5935663" cy="647700"/>
          </a:xfrm>
          <a:prstGeom prst="rect">
            <a:avLst/>
          </a:prstGeom>
          <a:noFill/>
          <a:ln w="9525">
            <a:noFill/>
            <a:miter lim="800000"/>
            <a:headEnd/>
            <a:tailEnd/>
          </a:ln>
        </p:spPr>
        <p:txBody>
          <a:bodyPr>
            <a:spAutoFit/>
          </a:bodyPr>
          <a:lstStyle/>
          <a:p>
            <a:pPr eaLnBrk="0" hangingPunct="0">
              <a:spcBef>
                <a:spcPct val="50000"/>
              </a:spcBef>
            </a:pPr>
            <a:r>
              <a:rPr kumimoji="1" lang="en-US" sz="900">
                <a:solidFill>
                  <a:srgbClr val="9B9B00"/>
                </a:solidFill>
                <a:latin typeface="Trebuchet MS" pitchFamily="34" charset="0"/>
              </a:rPr>
              <a:t>$ 1,000,000 investment in bond portfolio is assumed to yield interest income of $100,000.   $1,000,000 investment in stock portfolio is assumed to yield capital gain of $100,000.   Taxation rates based upon Ontario resident, highest marginal rates.  For illustrative purposes only and does not reflect actual or expected performance</a:t>
            </a:r>
          </a:p>
        </p:txBody>
      </p:sp>
      <p:pic>
        <p:nvPicPr>
          <p:cNvPr id="97289" name="Picture 80" descr="T:\Group\DTP\Logos\PCM\Microsoft use\CCLPC_logo.png"/>
          <p:cNvPicPr>
            <a:picLocks noChangeAspect="1" noChangeArrowheads="1"/>
          </p:cNvPicPr>
          <p:nvPr/>
        </p:nvPicPr>
        <p:blipFill>
          <a:blip r:embed="rId6"/>
          <a:srcRect/>
          <a:stretch>
            <a:fillRect/>
          </a:stretch>
        </p:blipFill>
        <p:spPr bwMode="auto">
          <a:xfrm>
            <a:off x="7451725" y="6645275"/>
            <a:ext cx="1955800" cy="40163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r>
              <a:rPr lang="en-US" smtClean="0"/>
              <a:t>Service and Communication</a:t>
            </a:r>
          </a:p>
        </p:txBody>
      </p:sp>
      <p:sp>
        <p:nvSpPr>
          <p:cNvPr id="101378" name="Rectangle 3"/>
          <p:cNvSpPr>
            <a:spLocks noGrp="1" noChangeArrowheads="1"/>
          </p:cNvSpPr>
          <p:nvPr>
            <p:ph type="body" idx="1"/>
          </p:nvPr>
        </p:nvSpPr>
        <p:spPr>
          <a:xfrm>
            <a:off x="2209800" y="2306638"/>
            <a:ext cx="7008813" cy="4356100"/>
          </a:xfrm>
        </p:spPr>
        <p:txBody>
          <a:bodyPr/>
          <a:lstStyle/>
          <a:p>
            <a:pPr>
              <a:buClr>
                <a:srgbClr val="9B9B00"/>
              </a:buClr>
              <a:buFont typeface="Wingdings" pitchFamily="2" charset="2"/>
              <a:buChar char="§"/>
            </a:pPr>
            <a:r>
              <a:rPr lang="en-US" smtClean="0"/>
              <a:t>Highly qualified service specialists keep clients well informed leading to high levels of satisfaction and stability</a:t>
            </a:r>
          </a:p>
          <a:p>
            <a:pPr lvl="1">
              <a:buClr>
                <a:srgbClr val="9B9B00"/>
              </a:buClr>
            </a:pPr>
            <a:r>
              <a:rPr lang="en-US" smtClean="0">
                <a:solidFill>
                  <a:srgbClr val="9B9B00"/>
                </a:solidFill>
              </a:rPr>
              <a:t>Allows money managers to focus all their time on the markets</a:t>
            </a:r>
          </a:p>
          <a:p>
            <a:pPr lvl="1">
              <a:buClr>
                <a:srgbClr val="9B9B00"/>
              </a:buClr>
            </a:pPr>
            <a:r>
              <a:rPr lang="en-US" sz="1600" smtClean="0">
                <a:solidFill>
                  <a:srgbClr val="9B9B00"/>
                </a:solidFill>
              </a:rPr>
              <a:t>Quick response to ad-hoc requests</a:t>
            </a:r>
          </a:p>
          <a:p>
            <a:pPr lvl="1">
              <a:buClr>
                <a:srgbClr val="9B9B00"/>
              </a:buClr>
            </a:pPr>
            <a:r>
              <a:rPr lang="en-US" sz="1600" smtClean="0">
                <a:solidFill>
                  <a:srgbClr val="9B9B00"/>
                </a:solidFill>
              </a:rPr>
              <a:t>Regular face-to-face meetings</a:t>
            </a:r>
          </a:p>
          <a:p>
            <a:pPr lvl="1">
              <a:buClr>
                <a:srgbClr val="9B9B00"/>
              </a:buClr>
            </a:pPr>
            <a:endParaRPr lang="en-US" sz="1600" smtClean="0">
              <a:solidFill>
                <a:srgbClr val="9B9B00"/>
              </a:solidFill>
            </a:endParaRPr>
          </a:p>
          <a:p>
            <a:pPr>
              <a:buClr>
                <a:srgbClr val="9B9B00"/>
              </a:buClr>
              <a:buFont typeface="Wingdings" pitchFamily="2" charset="2"/>
              <a:buChar char="§"/>
            </a:pPr>
            <a:r>
              <a:rPr lang="en-US" smtClean="0"/>
              <a:t>Client communication is critical, our investment in systems is paying off and clients are pleased with the results</a:t>
            </a:r>
          </a:p>
          <a:p>
            <a:pPr lvl="1">
              <a:buClr>
                <a:srgbClr val="9B9B00"/>
              </a:buClr>
            </a:pPr>
            <a:r>
              <a:rPr lang="en-US" sz="1600" smtClean="0">
                <a:solidFill>
                  <a:srgbClr val="9B9B00"/>
                </a:solidFill>
              </a:rPr>
              <a:t>Clear &amp; concise quarterly reports</a:t>
            </a:r>
          </a:p>
          <a:p>
            <a:pPr lvl="1">
              <a:buClr>
                <a:srgbClr val="9B9B00"/>
              </a:buClr>
            </a:pPr>
            <a:r>
              <a:rPr lang="en-US" sz="1600" smtClean="0">
                <a:solidFill>
                  <a:srgbClr val="9B9B00"/>
                </a:solidFill>
              </a:rPr>
              <a:t>Website account access 24 hours a day (daily updates)</a:t>
            </a:r>
          </a:p>
          <a:p>
            <a:pPr lvl="1">
              <a:buClr>
                <a:srgbClr val="9B9B00"/>
              </a:buClr>
            </a:pPr>
            <a:r>
              <a:rPr lang="en-US" sz="1600" smtClean="0">
                <a:solidFill>
                  <a:srgbClr val="9B9B00"/>
                </a:solidFill>
              </a:rPr>
              <a:t>Full tax reporting package</a:t>
            </a:r>
          </a:p>
          <a:p>
            <a:pPr lvl="1">
              <a:buClr>
                <a:srgbClr val="9B9B00"/>
              </a:buClr>
            </a:pPr>
            <a:r>
              <a:rPr lang="en-US" sz="1600" smtClean="0">
                <a:solidFill>
                  <a:srgbClr val="9B9B00"/>
                </a:solidFill>
              </a:rPr>
              <a:t>Regular newsletter (Inside Outlook)</a:t>
            </a:r>
            <a:endParaRPr lang="en-US" sz="1500" i="0" smtClean="0">
              <a:solidFill>
                <a:srgbClr val="9B9B00"/>
              </a:solidFill>
            </a:endParaRPr>
          </a:p>
          <a:p>
            <a:endParaRPr lang="en-US" smtClean="0">
              <a:solidFill>
                <a:srgbClr val="9B9B00"/>
              </a:solidFill>
            </a:endParaRPr>
          </a:p>
        </p:txBody>
      </p:sp>
      <p:sp>
        <p:nvSpPr>
          <p:cNvPr id="101379" name="Rectangle 4"/>
          <p:cNvSpPr>
            <a:spLocks noChangeArrowheads="1"/>
          </p:cNvSpPr>
          <p:nvPr/>
        </p:nvSpPr>
        <p:spPr bwMode="auto">
          <a:xfrm>
            <a:off x="341313" y="2741613"/>
            <a:ext cx="1392237" cy="1465262"/>
          </a:xfrm>
          <a:prstGeom prst="rect">
            <a:avLst/>
          </a:prstGeom>
          <a:noFill/>
          <a:ln w="9525">
            <a:noFill/>
            <a:miter lim="800000"/>
            <a:headEnd/>
            <a:tailEnd/>
          </a:ln>
        </p:spPr>
        <p:txBody>
          <a:bodyPr>
            <a:spAutoFit/>
          </a:bodyPr>
          <a:lstStyle/>
          <a:p>
            <a:pPr algn="ctr" eaLnBrk="0" hangingPunct="0">
              <a:lnSpc>
                <a:spcPct val="150000"/>
              </a:lnSpc>
              <a:spcBef>
                <a:spcPct val="50000"/>
              </a:spcBef>
            </a:pPr>
            <a:r>
              <a:rPr kumimoji="1" lang="en-US">
                <a:solidFill>
                  <a:srgbClr val="9B9B00"/>
                </a:solidFill>
                <a:latin typeface="Trebuchet MS" pitchFamily="34" charset="0"/>
              </a:rPr>
              <a:t>A two-tier service model that will keep you and your client’s happy</a:t>
            </a:r>
          </a:p>
        </p:txBody>
      </p:sp>
      <p:pic>
        <p:nvPicPr>
          <p:cNvPr id="101380" name="Picture 6" descr="T:\PCM\Marketing\DTP\PCM Images\images for PCM covers\Four Seasons 002.jpg"/>
          <p:cNvPicPr>
            <a:picLocks noChangeAspect="1" noChangeArrowheads="1"/>
          </p:cNvPicPr>
          <p:nvPr/>
        </p:nvPicPr>
        <p:blipFill>
          <a:blip r:embed="rId3"/>
          <a:srcRect/>
          <a:stretch>
            <a:fillRect/>
          </a:stretch>
        </p:blipFill>
        <p:spPr bwMode="auto">
          <a:xfrm>
            <a:off x="460375" y="652463"/>
            <a:ext cx="1216025" cy="1216025"/>
          </a:xfrm>
          <a:prstGeom prst="rect">
            <a:avLst/>
          </a:prstGeom>
          <a:noFill/>
          <a:ln w="9525">
            <a:noFill/>
            <a:miter lim="800000"/>
            <a:headEnd/>
            <a:tailEnd/>
          </a:ln>
        </p:spPr>
      </p:pic>
      <p:pic>
        <p:nvPicPr>
          <p:cNvPr id="101381" name="Picture 80" descr="T:\Group\DTP\Logos\PCM\Microsoft use\CCLPC_logo.png"/>
          <p:cNvPicPr>
            <a:picLocks noChangeAspect="1" noChangeArrowheads="1"/>
          </p:cNvPicPr>
          <p:nvPr/>
        </p:nvPicPr>
        <p:blipFill>
          <a:blip r:embed="rId4"/>
          <a:srcRect/>
          <a:stretch>
            <a:fillRect/>
          </a:stretch>
        </p:blipFill>
        <p:spPr bwMode="auto">
          <a:xfrm>
            <a:off x="7451725" y="6645275"/>
            <a:ext cx="1955800" cy="4016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3"/>
          <p:cNvSpPr>
            <a:spLocks noGrp="1" noChangeArrowheads="1"/>
          </p:cNvSpPr>
          <p:nvPr>
            <p:ph type="title"/>
          </p:nvPr>
        </p:nvSpPr>
        <p:spPr/>
        <p:txBody>
          <a:bodyPr/>
          <a:lstStyle/>
          <a:p>
            <a:r>
              <a:rPr lang="en-US" smtClean="0"/>
              <a:t>What Makes Us Unique?</a:t>
            </a:r>
          </a:p>
        </p:txBody>
      </p:sp>
      <p:sp>
        <p:nvSpPr>
          <p:cNvPr id="103426" name="Rectangle 6"/>
          <p:cNvSpPr>
            <a:spLocks noChangeArrowheads="1"/>
          </p:cNvSpPr>
          <p:nvPr/>
        </p:nvSpPr>
        <p:spPr bwMode="auto">
          <a:xfrm>
            <a:off x="288925" y="2741613"/>
            <a:ext cx="1657350" cy="1190625"/>
          </a:xfrm>
          <a:prstGeom prst="rect">
            <a:avLst/>
          </a:prstGeom>
          <a:noFill/>
          <a:ln w="9525">
            <a:noFill/>
            <a:miter lim="800000"/>
            <a:headEnd/>
            <a:tailEnd/>
          </a:ln>
        </p:spPr>
        <p:txBody>
          <a:bodyPr lIns="90000" tIns="46800" rIns="90000" bIns="46800">
            <a:spAutoFit/>
          </a:bodyPr>
          <a:lstStyle/>
          <a:p>
            <a:pPr algn="ctr" eaLnBrk="0" hangingPunct="0">
              <a:lnSpc>
                <a:spcPct val="150000"/>
              </a:lnSpc>
              <a:spcBef>
                <a:spcPct val="50000"/>
              </a:spcBef>
              <a:buClr>
                <a:schemeClr val="accent2"/>
              </a:buClr>
              <a:buSzPct val="90000"/>
              <a:buFont typeface="Wingdings" pitchFamily="2" charset="2"/>
              <a:buNone/>
            </a:pPr>
            <a:r>
              <a:rPr kumimoji="1" lang="en-US">
                <a:solidFill>
                  <a:srgbClr val="9B9B00"/>
                </a:solidFill>
                <a:latin typeface="Trebuchet MS" pitchFamily="34" charset="0"/>
              </a:rPr>
              <a:t>“Experience, Flexibility, Simplicity,</a:t>
            </a:r>
          </a:p>
          <a:p>
            <a:pPr algn="ctr" eaLnBrk="0" hangingPunct="0">
              <a:lnSpc>
                <a:spcPct val="150000"/>
              </a:lnSpc>
              <a:spcBef>
                <a:spcPct val="50000"/>
              </a:spcBef>
              <a:buClr>
                <a:schemeClr val="accent2"/>
              </a:buClr>
              <a:buSzPct val="90000"/>
              <a:buFont typeface="Wingdings" pitchFamily="2" charset="2"/>
              <a:buNone/>
            </a:pPr>
            <a:r>
              <a:rPr kumimoji="1" lang="en-US">
                <a:solidFill>
                  <a:srgbClr val="9B9B00"/>
                </a:solidFill>
                <a:latin typeface="Trebuchet MS" pitchFamily="34" charset="0"/>
              </a:rPr>
              <a:t>Value and Safety”</a:t>
            </a:r>
          </a:p>
        </p:txBody>
      </p:sp>
      <p:sp>
        <p:nvSpPr>
          <p:cNvPr id="103427" name="Rectangle 8"/>
          <p:cNvSpPr>
            <a:spLocks noGrp="1" noChangeArrowheads="1"/>
          </p:cNvSpPr>
          <p:nvPr>
            <p:ph type="body" idx="1"/>
          </p:nvPr>
        </p:nvSpPr>
        <p:spPr>
          <a:xfrm>
            <a:off x="2624138" y="2752725"/>
            <a:ext cx="7008812" cy="3378200"/>
          </a:xfrm>
        </p:spPr>
        <p:txBody>
          <a:bodyPr/>
          <a:lstStyle/>
          <a:p>
            <a:pPr>
              <a:buClr>
                <a:srgbClr val="9B9B00"/>
              </a:buClr>
              <a:buFont typeface="Wingdings" pitchFamily="2" charset="2"/>
              <a:buChar char="§"/>
            </a:pPr>
            <a:r>
              <a:rPr lang="en-US" sz="2000" i="1" smtClean="0"/>
              <a:t>Unique structure focused on preserving &amp; growing capital</a:t>
            </a:r>
          </a:p>
          <a:p>
            <a:pPr>
              <a:buClr>
                <a:srgbClr val="9B9B00"/>
              </a:buClr>
              <a:buFont typeface="Wingdings" pitchFamily="2" charset="2"/>
              <a:buChar char="§"/>
            </a:pPr>
            <a:r>
              <a:rPr lang="en-US" sz="2000" i="1" smtClean="0"/>
              <a:t>Multiple style teams for changing market</a:t>
            </a:r>
          </a:p>
          <a:p>
            <a:pPr>
              <a:buClr>
                <a:srgbClr val="9B9B00"/>
              </a:buClr>
              <a:buFont typeface="Wingdings" pitchFamily="2" charset="2"/>
              <a:buChar char="§"/>
            </a:pPr>
            <a:r>
              <a:rPr lang="en-US" sz="2000" i="1" smtClean="0"/>
              <a:t>Traditional </a:t>
            </a:r>
            <a:r>
              <a:rPr lang="en-US" sz="2000" b="1" i="1" smtClean="0"/>
              <a:t>and</a:t>
            </a:r>
            <a:r>
              <a:rPr lang="en-US" sz="2000" i="1" smtClean="0"/>
              <a:t> alternative asset classes</a:t>
            </a:r>
          </a:p>
          <a:p>
            <a:pPr>
              <a:buClr>
                <a:srgbClr val="9B9B00"/>
              </a:buClr>
              <a:buFont typeface="Wingdings" pitchFamily="2" charset="2"/>
              <a:buChar char="§"/>
            </a:pPr>
            <a:r>
              <a:rPr lang="en-US" sz="2000" i="1" smtClean="0"/>
              <a:t>An active approach for uncertain times</a:t>
            </a:r>
          </a:p>
          <a:p>
            <a:pPr>
              <a:buClr>
                <a:srgbClr val="9B9B00"/>
              </a:buClr>
              <a:buFont typeface="Wingdings" pitchFamily="2" charset="2"/>
              <a:buChar char="§"/>
            </a:pPr>
            <a:r>
              <a:rPr lang="en-US" sz="2000" i="1" smtClean="0"/>
              <a:t>Exceptional service &amp; communication –                                   	one contact &amp; clear, concise reporting</a:t>
            </a:r>
            <a:endParaRPr lang="en-US" sz="2400" smtClean="0">
              <a:solidFill>
                <a:srgbClr val="000000"/>
              </a:solidFill>
            </a:endParaRPr>
          </a:p>
          <a:p>
            <a:pPr>
              <a:buClr>
                <a:srgbClr val="9B9B00"/>
              </a:buClr>
              <a:buFont typeface="Wingdings" pitchFamily="2" charset="2"/>
              <a:buChar char="§"/>
            </a:pPr>
            <a:endParaRPr lang="en-US" sz="2000" i="1" smtClean="0"/>
          </a:p>
        </p:txBody>
      </p:sp>
      <p:pic>
        <p:nvPicPr>
          <p:cNvPr id="103428" name="Picture 9" descr="white flowers"/>
          <p:cNvPicPr>
            <a:picLocks noChangeAspect="1" noChangeArrowheads="1"/>
          </p:cNvPicPr>
          <p:nvPr/>
        </p:nvPicPr>
        <p:blipFill>
          <a:blip r:embed="rId3"/>
          <a:srcRect/>
          <a:stretch>
            <a:fillRect/>
          </a:stretch>
        </p:blipFill>
        <p:spPr bwMode="auto">
          <a:xfrm>
            <a:off x="460375" y="681038"/>
            <a:ext cx="1216025" cy="1187450"/>
          </a:xfrm>
          <a:prstGeom prst="rect">
            <a:avLst/>
          </a:prstGeom>
          <a:noFill/>
          <a:ln w="12700">
            <a:noFill/>
            <a:miter lim="800000"/>
            <a:headEnd/>
            <a:tailEnd/>
          </a:ln>
        </p:spPr>
      </p:pic>
      <p:pic>
        <p:nvPicPr>
          <p:cNvPr id="103429" name="Picture 80" descr="T:\Group\DTP\Logos\PCM\Microsoft use\CCLPC_logo.png"/>
          <p:cNvPicPr>
            <a:picLocks noChangeAspect="1" noChangeArrowheads="1"/>
          </p:cNvPicPr>
          <p:nvPr/>
        </p:nvPicPr>
        <p:blipFill>
          <a:blip r:embed="rId4"/>
          <a:srcRect/>
          <a:stretch>
            <a:fillRect/>
          </a:stretch>
        </p:blipFill>
        <p:spPr bwMode="auto">
          <a:xfrm>
            <a:off x="7451725" y="6645275"/>
            <a:ext cx="1955800" cy="40163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ctrTitle"/>
          </p:nvPr>
        </p:nvSpPr>
        <p:spPr>
          <a:xfrm>
            <a:off x="3108325" y="2008188"/>
            <a:ext cx="6677025" cy="1244600"/>
          </a:xfrm>
        </p:spPr>
        <p:txBody>
          <a:bodyPr/>
          <a:lstStyle/>
          <a:p>
            <a:r>
              <a:rPr lang="en-US" sz="3500" smtClean="0"/>
              <a:t>Appendices</a:t>
            </a:r>
          </a:p>
        </p:txBody>
      </p:sp>
      <p:sp>
        <p:nvSpPr>
          <p:cNvPr id="105474" name="Rectangle 5"/>
          <p:cNvSpPr>
            <a:spLocks noChangeArrowheads="1"/>
          </p:cNvSpPr>
          <p:nvPr/>
        </p:nvSpPr>
        <p:spPr bwMode="auto">
          <a:xfrm>
            <a:off x="3536950" y="4048125"/>
            <a:ext cx="6521450" cy="4818063"/>
          </a:xfrm>
          <a:prstGeom prst="rect">
            <a:avLst/>
          </a:prstGeom>
          <a:noFill/>
          <a:ln w="9525">
            <a:noFill/>
            <a:miter lim="800000"/>
            <a:headEnd/>
            <a:tailEnd/>
          </a:ln>
        </p:spPr>
        <p:txBody>
          <a:bodyPr lIns="93737" tIns="45984" rIns="93737" bIns="45984">
            <a:spAutoFit/>
          </a:bodyPr>
          <a:lstStyle/>
          <a:p>
            <a:pPr defTabSz="841375" eaLnBrk="0" hangingPunct="0">
              <a:spcBef>
                <a:spcPts val="600"/>
              </a:spcBef>
              <a:spcAft>
                <a:spcPts val="600"/>
              </a:spcAft>
            </a:pPr>
            <a:r>
              <a:rPr lang="en-US" sz="2000" b="0">
                <a:solidFill>
                  <a:srgbClr val="006443"/>
                </a:solidFill>
              </a:rPr>
              <a:t>A – Balanced Portfolio Performance</a:t>
            </a:r>
          </a:p>
          <a:p>
            <a:pPr defTabSz="841375" eaLnBrk="0" hangingPunct="0">
              <a:spcBef>
                <a:spcPts val="600"/>
              </a:spcBef>
              <a:spcAft>
                <a:spcPts val="600"/>
              </a:spcAft>
            </a:pPr>
            <a:r>
              <a:rPr lang="en-US" sz="2000" b="0">
                <a:solidFill>
                  <a:srgbClr val="006443"/>
                </a:solidFill>
              </a:rPr>
              <a:t>B – Sample Quarterly Report </a:t>
            </a:r>
          </a:p>
          <a:p>
            <a:pPr defTabSz="841375" eaLnBrk="0" hangingPunct="0">
              <a:spcBef>
                <a:spcPts val="600"/>
              </a:spcBef>
              <a:spcAft>
                <a:spcPts val="600"/>
              </a:spcAft>
            </a:pPr>
            <a:r>
              <a:rPr lang="en-US" sz="2000" b="0">
                <a:solidFill>
                  <a:srgbClr val="006443"/>
                </a:solidFill>
              </a:rPr>
              <a:t>C – Sample Tax Report</a:t>
            </a:r>
          </a:p>
          <a:p>
            <a:pPr defTabSz="841375" eaLnBrk="0" hangingPunct="0">
              <a:spcBef>
                <a:spcPts val="600"/>
              </a:spcBef>
              <a:spcAft>
                <a:spcPts val="600"/>
              </a:spcAft>
            </a:pPr>
            <a:r>
              <a:rPr lang="en-US" sz="2000" b="0">
                <a:solidFill>
                  <a:srgbClr val="006443"/>
                </a:solidFill>
              </a:rPr>
              <a:t>D – Client Testimonials &amp; Articles of Interest</a:t>
            </a:r>
          </a:p>
          <a:p>
            <a:pPr defTabSz="841375" eaLnBrk="0" hangingPunct="0">
              <a:spcBef>
                <a:spcPts val="600"/>
              </a:spcBef>
              <a:spcAft>
                <a:spcPts val="600"/>
              </a:spcAft>
            </a:pPr>
            <a:r>
              <a:rPr lang="en-US" sz="2000" b="0">
                <a:solidFill>
                  <a:srgbClr val="006443"/>
                </a:solidFill>
              </a:rPr>
              <a:t>E – Inside Outlook Newsletter &amp; Benefits Checklist</a:t>
            </a:r>
          </a:p>
          <a:p>
            <a:pPr algn="ctr" defTabSz="841375" eaLnBrk="0" hangingPunct="0">
              <a:spcBef>
                <a:spcPct val="50000"/>
              </a:spcBef>
              <a:spcAft>
                <a:spcPct val="70000"/>
              </a:spcAft>
            </a:pPr>
            <a:r>
              <a:rPr lang="en-US" sz="2000">
                <a:solidFill>
                  <a:schemeClr val="folHlink"/>
                </a:solidFill>
              </a:rPr>
              <a:t> </a:t>
            </a:r>
          </a:p>
          <a:p>
            <a:pPr algn="ctr" defTabSz="841375" eaLnBrk="0" hangingPunct="0">
              <a:spcBef>
                <a:spcPct val="50000"/>
              </a:spcBef>
              <a:spcAft>
                <a:spcPct val="70000"/>
              </a:spcAft>
            </a:pPr>
            <a:endParaRPr lang="en-US" sz="2000">
              <a:solidFill>
                <a:schemeClr val="folHlink"/>
              </a:solidFill>
            </a:endParaRPr>
          </a:p>
          <a:p>
            <a:pPr algn="ctr" defTabSz="841375" eaLnBrk="0" hangingPunct="0">
              <a:spcBef>
                <a:spcPct val="50000"/>
              </a:spcBef>
              <a:spcAft>
                <a:spcPct val="70000"/>
              </a:spcAft>
            </a:pPr>
            <a:endParaRPr lang="en-US" sz="2000">
              <a:solidFill>
                <a:schemeClr val="tx1"/>
              </a:solidFill>
            </a:endParaRPr>
          </a:p>
          <a:p>
            <a:pPr algn="ctr" defTabSz="841375" eaLnBrk="0" hangingPunct="0">
              <a:spcBef>
                <a:spcPct val="50000"/>
              </a:spcBef>
              <a:spcAft>
                <a:spcPct val="70000"/>
              </a:spcAft>
            </a:pPr>
            <a:endParaRPr lang="en-US" sz="200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3"/>
          <p:cNvSpPr>
            <a:spLocks noGrp="1" noChangeArrowheads="1"/>
          </p:cNvSpPr>
          <p:nvPr>
            <p:ph type="title"/>
          </p:nvPr>
        </p:nvSpPr>
        <p:spPr>
          <a:xfrm>
            <a:off x="2147888" y="825500"/>
            <a:ext cx="7031037" cy="528638"/>
          </a:xfrm>
        </p:spPr>
        <p:txBody>
          <a:bodyPr/>
          <a:lstStyle/>
          <a:p>
            <a:r>
              <a:rPr lang="en-US" smtClean="0"/>
              <a:t>CC&amp;L Private Capital Benefits</a:t>
            </a:r>
          </a:p>
        </p:txBody>
      </p:sp>
      <p:sp>
        <p:nvSpPr>
          <p:cNvPr id="108546" name="Rectangle 30"/>
          <p:cNvSpPr>
            <a:spLocks noChangeArrowheads="1"/>
          </p:cNvSpPr>
          <p:nvPr/>
        </p:nvSpPr>
        <p:spPr bwMode="auto">
          <a:xfrm>
            <a:off x="8628063" y="5205413"/>
            <a:ext cx="142875" cy="142875"/>
          </a:xfrm>
          <a:prstGeom prst="rect">
            <a:avLst/>
          </a:prstGeom>
          <a:solidFill>
            <a:schemeClr val="bg1"/>
          </a:solidFill>
          <a:ln w="9525">
            <a:solidFill>
              <a:srgbClr val="D7D773"/>
            </a:solidFill>
            <a:miter lim="800000"/>
            <a:headEnd/>
            <a:tailEnd/>
          </a:ln>
        </p:spPr>
        <p:txBody>
          <a:bodyPr lIns="90000" tIns="46800" rIns="90000" bIns="46800" anchor="ctr">
            <a:spAutoFit/>
          </a:bodyPr>
          <a:lstStyle/>
          <a:p>
            <a:pPr algn="ctr" eaLnBrk="0" hangingPunct="0">
              <a:spcBef>
                <a:spcPct val="50000"/>
              </a:spcBef>
            </a:pPr>
            <a:endParaRPr lang="en-US"/>
          </a:p>
        </p:txBody>
      </p:sp>
      <p:sp>
        <p:nvSpPr>
          <p:cNvPr id="108547" name="Rectangle 31"/>
          <p:cNvSpPr>
            <a:spLocks noChangeArrowheads="1"/>
          </p:cNvSpPr>
          <p:nvPr/>
        </p:nvSpPr>
        <p:spPr bwMode="auto">
          <a:xfrm>
            <a:off x="8628063" y="5426075"/>
            <a:ext cx="142875" cy="142875"/>
          </a:xfrm>
          <a:prstGeom prst="rect">
            <a:avLst/>
          </a:prstGeom>
          <a:solidFill>
            <a:schemeClr val="bg1"/>
          </a:solidFill>
          <a:ln w="9525">
            <a:solidFill>
              <a:srgbClr val="D7D773"/>
            </a:solidFill>
            <a:miter lim="800000"/>
            <a:headEnd/>
            <a:tailEnd/>
          </a:ln>
        </p:spPr>
        <p:txBody>
          <a:bodyPr lIns="90000" tIns="46800" rIns="90000" bIns="46800" anchor="ctr">
            <a:spAutoFit/>
          </a:bodyPr>
          <a:lstStyle/>
          <a:p>
            <a:pPr algn="ctr" eaLnBrk="0" hangingPunct="0">
              <a:spcBef>
                <a:spcPct val="50000"/>
              </a:spcBef>
            </a:pPr>
            <a:endParaRPr lang="en-US"/>
          </a:p>
        </p:txBody>
      </p:sp>
      <p:sp>
        <p:nvSpPr>
          <p:cNvPr id="108548" name="Rectangle 32"/>
          <p:cNvSpPr>
            <a:spLocks noChangeArrowheads="1"/>
          </p:cNvSpPr>
          <p:nvPr/>
        </p:nvSpPr>
        <p:spPr bwMode="auto">
          <a:xfrm>
            <a:off x="8628063" y="5648325"/>
            <a:ext cx="142875" cy="142875"/>
          </a:xfrm>
          <a:prstGeom prst="rect">
            <a:avLst/>
          </a:prstGeom>
          <a:solidFill>
            <a:schemeClr val="bg1"/>
          </a:solidFill>
          <a:ln w="9525">
            <a:solidFill>
              <a:srgbClr val="D7D773"/>
            </a:solidFill>
            <a:miter lim="800000"/>
            <a:headEnd/>
            <a:tailEnd/>
          </a:ln>
        </p:spPr>
        <p:txBody>
          <a:bodyPr lIns="90000" tIns="46800" rIns="90000" bIns="46800" anchor="ctr">
            <a:spAutoFit/>
          </a:bodyPr>
          <a:lstStyle/>
          <a:p>
            <a:pPr algn="ctr" eaLnBrk="0" hangingPunct="0">
              <a:spcBef>
                <a:spcPct val="50000"/>
              </a:spcBef>
            </a:pPr>
            <a:endParaRPr lang="en-US"/>
          </a:p>
        </p:txBody>
      </p:sp>
      <p:sp>
        <p:nvSpPr>
          <p:cNvPr id="108549" name="Rectangle 33"/>
          <p:cNvSpPr>
            <a:spLocks noChangeArrowheads="1"/>
          </p:cNvSpPr>
          <p:nvPr/>
        </p:nvSpPr>
        <p:spPr bwMode="auto">
          <a:xfrm>
            <a:off x="8628063" y="5868988"/>
            <a:ext cx="142875" cy="142875"/>
          </a:xfrm>
          <a:prstGeom prst="rect">
            <a:avLst/>
          </a:prstGeom>
          <a:solidFill>
            <a:schemeClr val="bg1"/>
          </a:solidFill>
          <a:ln w="9525">
            <a:solidFill>
              <a:srgbClr val="D7D773"/>
            </a:solidFill>
            <a:miter lim="800000"/>
            <a:headEnd/>
            <a:tailEnd/>
          </a:ln>
        </p:spPr>
        <p:txBody>
          <a:bodyPr lIns="90000" tIns="46800" rIns="90000" bIns="46800" anchor="ctr">
            <a:spAutoFit/>
          </a:bodyPr>
          <a:lstStyle/>
          <a:p>
            <a:pPr algn="ctr" eaLnBrk="0" hangingPunct="0">
              <a:spcBef>
                <a:spcPct val="50000"/>
              </a:spcBef>
            </a:pPr>
            <a:endParaRPr lang="en-US"/>
          </a:p>
        </p:txBody>
      </p:sp>
      <p:sp>
        <p:nvSpPr>
          <p:cNvPr id="108550" name="Rectangle 34"/>
          <p:cNvSpPr>
            <a:spLocks noChangeArrowheads="1"/>
          </p:cNvSpPr>
          <p:nvPr/>
        </p:nvSpPr>
        <p:spPr bwMode="auto">
          <a:xfrm>
            <a:off x="8628063" y="6091238"/>
            <a:ext cx="142875" cy="142875"/>
          </a:xfrm>
          <a:prstGeom prst="rect">
            <a:avLst/>
          </a:prstGeom>
          <a:solidFill>
            <a:schemeClr val="bg1"/>
          </a:solidFill>
          <a:ln w="9525">
            <a:solidFill>
              <a:srgbClr val="D7D773"/>
            </a:solidFill>
            <a:miter lim="800000"/>
            <a:headEnd/>
            <a:tailEnd/>
          </a:ln>
        </p:spPr>
        <p:txBody>
          <a:bodyPr lIns="90000" tIns="46800" rIns="90000" bIns="46800" anchor="ctr">
            <a:spAutoFit/>
          </a:bodyPr>
          <a:lstStyle/>
          <a:p>
            <a:pPr algn="ctr" eaLnBrk="0" hangingPunct="0">
              <a:spcBef>
                <a:spcPct val="50000"/>
              </a:spcBef>
            </a:pPr>
            <a:endParaRPr lang="en-US"/>
          </a:p>
        </p:txBody>
      </p:sp>
      <p:sp>
        <p:nvSpPr>
          <p:cNvPr id="108551" name="Rectangle 35"/>
          <p:cNvSpPr>
            <a:spLocks noChangeArrowheads="1"/>
          </p:cNvSpPr>
          <p:nvPr/>
        </p:nvSpPr>
        <p:spPr bwMode="auto">
          <a:xfrm>
            <a:off x="8628063" y="6311900"/>
            <a:ext cx="142875" cy="142875"/>
          </a:xfrm>
          <a:prstGeom prst="rect">
            <a:avLst/>
          </a:prstGeom>
          <a:solidFill>
            <a:schemeClr val="bg1"/>
          </a:solidFill>
          <a:ln w="9525">
            <a:solidFill>
              <a:srgbClr val="D7D773"/>
            </a:solidFill>
            <a:miter lim="800000"/>
            <a:headEnd/>
            <a:tailEnd/>
          </a:ln>
        </p:spPr>
        <p:txBody>
          <a:bodyPr lIns="90000" tIns="46800" rIns="90000" bIns="46800" anchor="ctr">
            <a:spAutoFit/>
          </a:bodyPr>
          <a:lstStyle/>
          <a:p>
            <a:pPr algn="ctr" eaLnBrk="0" hangingPunct="0">
              <a:spcBef>
                <a:spcPct val="50000"/>
              </a:spcBef>
            </a:pPr>
            <a:endParaRPr lang="en-US"/>
          </a:p>
        </p:txBody>
      </p:sp>
      <p:sp>
        <p:nvSpPr>
          <p:cNvPr id="108552" name="Rectangle 36"/>
          <p:cNvSpPr>
            <a:spLocks noChangeArrowheads="1"/>
          </p:cNvSpPr>
          <p:nvPr/>
        </p:nvSpPr>
        <p:spPr bwMode="auto">
          <a:xfrm>
            <a:off x="8628063" y="6534150"/>
            <a:ext cx="142875" cy="142875"/>
          </a:xfrm>
          <a:prstGeom prst="rect">
            <a:avLst/>
          </a:prstGeom>
          <a:solidFill>
            <a:schemeClr val="bg1"/>
          </a:solidFill>
          <a:ln w="9525">
            <a:solidFill>
              <a:srgbClr val="D7D773"/>
            </a:solidFill>
            <a:miter lim="800000"/>
            <a:headEnd/>
            <a:tailEnd/>
          </a:ln>
        </p:spPr>
        <p:txBody>
          <a:bodyPr lIns="90000" tIns="46800" rIns="90000" bIns="46800" anchor="ctr">
            <a:spAutoFit/>
          </a:bodyPr>
          <a:lstStyle/>
          <a:p>
            <a:pPr algn="ctr" eaLnBrk="0" hangingPunct="0">
              <a:spcBef>
                <a:spcPct val="50000"/>
              </a:spcBef>
            </a:pPr>
            <a:endParaRPr lang="en-US"/>
          </a:p>
        </p:txBody>
      </p:sp>
      <p:sp>
        <p:nvSpPr>
          <p:cNvPr id="108553" name="Rectangle 37"/>
          <p:cNvSpPr>
            <a:spLocks noChangeArrowheads="1"/>
          </p:cNvSpPr>
          <p:nvPr/>
        </p:nvSpPr>
        <p:spPr bwMode="auto">
          <a:xfrm>
            <a:off x="8628063" y="6754813"/>
            <a:ext cx="142875" cy="142875"/>
          </a:xfrm>
          <a:prstGeom prst="rect">
            <a:avLst/>
          </a:prstGeom>
          <a:solidFill>
            <a:schemeClr val="bg1"/>
          </a:solidFill>
          <a:ln w="9525">
            <a:solidFill>
              <a:srgbClr val="D7D773"/>
            </a:solidFill>
            <a:miter lim="800000"/>
            <a:headEnd/>
            <a:tailEnd/>
          </a:ln>
        </p:spPr>
        <p:txBody>
          <a:bodyPr lIns="90000" tIns="46800" rIns="90000" bIns="46800" anchor="ctr">
            <a:spAutoFit/>
          </a:bodyPr>
          <a:lstStyle/>
          <a:p>
            <a:pPr algn="ctr" eaLnBrk="0" hangingPunct="0">
              <a:spcBef>
                <a:spcPct val="50000"/>
              </a:spcBef>
            </a:pPr>
            <a:endParaRPr lang="en-US"/>
          </a:p>
        </p:txBody>
      </p:sp>
      <p:sp>
        <p:nvSpPr>
          <p:cNvPr id="108554" name="Rectangle 38"/>
          <p:cNvSpPr>
            <a:spLocks noChangeArrowheads="1"/>
          </p:cNvSpPr>
          <p:nvPr/>
        </p:nvSpPr>
        <p:spPr bwMode="auto">
          <a:xfrm>
            <a:off x="8628063" y="6977063"/>
            <a:ext cx="142875" cy="142875"/>
          </a:xfrm>
          <a:prstGeom prst="rect">
            <a:avLst/>
          </a:prstGeom>
          <a:solidFill>
            <a:schemeClr val="bg1"/>
          </a:solidFill>
          <a:ln w="9525">
            <a:solidFill>
              <a:srgbClr val="D7D773"/>
            </a:solidFill>
            <a:miter lim="800000"/>
            <a:headEnd/>
            <a:tailEnd/>
          </a:ln>
        </p:spPr>
        <p:txBody>
          <a:bodyPr lIns="90000" tIns="46800" rIns="90000" bIns="46800" anchor="ctr">
            <a:spAutoFit/>
          </a:bodyPr>
          <a:lstStyle/>
          <a:p>
            <a:pPr algn="ctr" eaLnBrk="0" hangingPunct="0">
              <a:spcBef>
                <a:spcPct val="50000"/>
              </a:spcBef>
            </a:pPr>
            <a:endParaRPr lang="en-US"/>
          </a:p>
        </p:txBody>
      </p:sp>
      <p:pic>
        <p:nvPicPr>
          <p:cNvPr id="108555" name="Picture 63" descr="red leaf"/>
          <p:cNvPicPr>
            <a:picLocks noChangeAspect="1" noChangeArrowheads="1"/>
          </p:cNvPicPr>
          <p:nvPr/>
        </p:nvPicPr>
        <p:blipFill>
          <a:blip r:embed="rId3"/>
          <a:srcRect/>
          <a:stretch>
            <a:fillRect/>
          </a:stretch>
        </p:blipFill>
        <p:spPr bwMode="auto">
          <a:xfrm>
            <a:off x="455613" y="712788"/>
            <a:ext cx="1216025" cy="1185862"/>
          </a:xfrm>
          <a:prstGeom prst="rect">
            <a:avLst/>
          </a:prstGeom>
          <a:noFill/>
          <a:ln w="12700">
            <a:noFill/>
            <a:miter lim="800000"/>
            <a:headEnd/>
            <a:tailEnd/>
          </a:ln>
        </p:spPr>
      </p:pic>
      <p:graphicFrame>
        <p:nvGraphicFramePr>
          <p:cNvPr id="64" name="Table 63"/>
          <p:cNvGraphicFramePr>
            <a:graphicFrameLocks noGrp="1"/>
          </p:cNvGraphicFramePr>
          <p:nvPr/>
        </p:nvGraphicFramePr>
        <p:xfrm>
          <a:off x="1816100" y="1976438"/>
          <a:ext cx="7762875" cy="2349500"/>
        </p:xfrm>
        <a:graphic>
          <a:graphicData uri="http://schemas.openxmlformats.org/drawingml/2006/table">
            <a:tbl>
              <a:tblPr firstRow="1" bandRow="1">
                <a:tableStyleId>{FABFCF23-3B69-468F-B69F-88F6DE6A72F2}</a:tableStyleId>
              </a:tblPr>
              <a:tblGrid>
                <a:gridCol w="7762521"/>
              </a:tblGrid>
              <a:tr h="243191">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sz="1400" b="0" dirty="0" smtClean="0">
                          <a:solidFill>
                            <a:schemeClr val="bg1"/>
                          </a:solidFill>
                          <a:latin typeface="Trebuchet MS" pitchFamily="34" charset="0"/>
                        </a:rPr>
                        <a:t>Investment Policy</a:t>
                      </a:r>
                      <a:endParaRPr lang="en-US"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solidFill>
                      <a:srgbClr val="D2C378"/>
                    </a:solidFill>
                  </a:tcPr>
                </a:tc>
              </a:tr>
              <a:tr h="201168">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kumimoji="1" lang="en-US" sz="1200" dirty="0" smtClean="0">
                          <a:solidFill>
                            <a:srgbClr val="006443"/>
                          </a:solidFill>
                          <a:latin typeface="+mj-lt"/>
                          <a:cs typeface="Times New Roman" pitchFamily="18" charset="0"/>
                        </a:rPr>
                        <a:t>1.  Personal risk profile developed in conjunction with leading </a:t>
                      </a:r>
                      <a:r>
                        <a:rPr kumimoji="1" lang="en-US" sz="1200" dirty="0" err="1" smtClean="0">
                          <a:solidFill>
                            <a:srgbClr val="006443"/>
                          </a:solidFill>
                          <a:latin typeface="+mj-lt"/>
                          <a:cs typeface="Times New Roman" pitchFamily="18" charset="0"/>
                        </a:rPr>
                        <a:t>behavioural</a:t>
                      </a:r>
                      <a:r>
                        <a:rPr kumimoji="1" lang="en-US" sz="1200" dirty="0" smtClean="0">
                          <a:solidFill>
                            <a:srgbClr val="006443"/>
                          </a:solidFill>
                          <a:latin typeface="+mj-lt"/>
                          <a:cs typeface="Times New Roman" pitchFamily="18" charset="0"/>
                        </a:rPr>
                        <a:t> finance methods	</a:t>
                      </a:r>
                      <a:endParaRPr lang="en-US" sz="1200" dirty="0">
                        <a:solidFill>
                          <a:srgbClr val="006443"/>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r h="201168">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kumimoji="1" lang="en-US" sz="1200" kern="1200" dirty="0" smtClean="0">
                          <a:solidFill>
                            <a:srgbClr val="006443"/>
                          </a:solidFill>
                          <a:latin typeface="+mj-lt"/>
                          <a:ea typeface="+mn-ea"/>
                          <a:cs typeface="Times New Roman" pitchFamily="18" charset="0"/>
                        </a:rPr>
                        <a:t>2.  Analysis of your unique</a:t>
                      </a:r>
                      <a:r>
                        <a:rPr kumimoji="1" lang="en-US" sz="1200" dirty="0" smtClean="0">
                          <a:latin typeface="Trebuchet MS" pitchFamily="34" charset="0"/>
                          <a:cs typeface="Times New Roman" pitchFamily="18" charset="0"/>
                        </a:rPr>
                        <a:t>, </a:t>
                      </a:r>
                      <a:r>
                        <a:rPr kumimoji="1" lang="en-US" sz="1200" kern="1200" dirty="0" smtClean="0">
                          <a:solidFill>
                            <a:srgbClr val="006443"/>
                          </a:solidFill>
                          <a:latin typeface="+mj-lt"/>
                          <a:ea typeface="+mn-ea"/>
                          <a:cs typeface="Times New Roman" pitchFamily="18" charset="0"/>
                        </a:rPr>
                        <a:t>capital preservation, capital growth, income, liquidity and tax needs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01168">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kumimoji="1" lang="en-US" sz="1200" kern="1200" dirty="0" smtClean="0">
                          <a:solidFill>
                            <a:srgbClr val="006443"/>
                          </a:solidFill>
                          <a:latin typeface="+mj-lt"/>
                          <a:ea typeface="+mn-ea"/>
                          <a:cs typeface="Times New Roman" pitchFamily="18" charset="0"/>
                        </a:rPr>
                        <a:t>3.  Comprehensive written Statement of Investment Policy, inclusive of benchmark metrics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r h="201168">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kumimoji="1" lang="en-US" sz="1200" kern="1200" dirty="0" smtClean="0">
                          <a:solidFill>
                            <a:srgbClr val="006443"/>
                          </a:solidFill>
                          <a:latin typeface="+mj-lt"/>
                          <a:ea typeface="+mn-ea"/>
                          <a:cs typeface="Times New Roman" pitchFamily="18" charset="0"/>
                        </a:rPr>
                        <a:t>4.  Statement of Investment Policy that encompasses entire family needs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01168">
                <a:tc>
                  <a:txBody>
                    <a:bodyPr/>
                    <a:lstStyle/>
                    <a:p>
                      <a:pPr>
                        <a:lnSpc>
                          <a:spcPts val="1100"/>
                        </a:lnSpc>
                      </a:pPr>
                      <a:r>
                        <a:rPr kumimoji="1" lang="en-US" sz="1200" kern="1200" dirty="0" smtClean="0">
                          <a:solidFill>
                            <a:srgbClr val="006443"/>
                          </a:solidFill>
                          <a:latin typeface="+mj-lt"/>
                          <a:ea typeface="+mn-ea"/>
                          <a:cs typeface="Times New Roman" pitchFamily="18" charset="0"/>
                        </a:rPr>
                        <a:t>5.  Portfolio diversification across geography, capitalization and investment styles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r h="201168">
                <a:tc>
                  <a:txBody>
                    <a:bodyPr/>
                    <a:lstStyle/>
                    <a:p>
                      <a:pPr>
                        <a:lnSpc>
                          <a:spcPts val="1100"/>
                        </a:lnSpc>
                      </a:pPr>
                      <a:r>
                        <a:rPr kumimoji="1" lang="en-US" sz="1200" kern="1200" dirty="0" smtClean="0">
                          <a:solidFill>
                            <a:srgbClr val="006443"/>
                          </a:solidFill>
                          <a:latin typeface="+mj-lt"/>
                          <a:ea typeface="+mn-ea"/>
                          <a:cs typeface="Times New Roman" pitchFamily="18" charset="0"/>
                        </a:rPr>
                        <a:t>6.  Portfolio diversification across eight distinct asset classes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01168">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kumimoji="1" lang="en-US" sz="1200" kern="1200" dirty="0" smtClean="0">
                          <a:solidFill>
                            <a:srgbClr val="006443"/>
                          </a:solidFill>
                          <a:latin typeface="+mj-lt"/>
                          <a:ea typeface="+mn-ea"/>
                          <a:cs typeface="Times New Roman" pitchFamily="18" charset="0"/>
                        </a:rPr>
                        <a:t>7.  Optional alternative asset class structures further enhancing diversification offering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r h="201168">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kumimoji="1" lang="en-US" sz="1200" kern="1200" dirty="0" smtClean="0">
                          <a:solidFill>
                            <a:srgbClr val="006443"/>
                          </a:solidFill>
                          <a:latin typeface="+mj-lt"/>
                          <a:ea typeface="+mn-ea"/>
                          <a:cs typeface="Times New Roman" pitchFamily="18" charset="0"/>
                        </a:rPr>
                        <a:t>8</a:t>
                      </a:r>
                      <a:r>
                        <a:rPr kumimoji="1" lang="en-US" sz="1200" kern="1200" spc="-30" baseline="0" dirty="0" smtClean="0">
                          <a:solidFill>
                            <a:srgbClr val="006443"/>
                          </a:solidFill>
                          <a:latin typeface="+mj-lt"/>
                          <a:ea typeface="+mn-ea"/>
                          <a:cs typeface="Times New Roman" pitchFamily="18" charset="0"/>
                        </a:rPr>
                        <a:t>.  Portfolio constructed with minimal cash balances in investment pools, gaining maximum benefit of asset class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01168">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kumimoji="1" lang="en-US" sz="1200" kern="1200" dirty="0" smtClean="0">
                          <a:solidFill>
                            <a:srgbClr val="006443"/>
                          </a:solidFill>
                          <a:latin typeface="+mj-lt"/>
                          <a:ea typeface="+mn-ea"/>
                          <a:cs typeface="Times New Roman" pitchFamily="18" charset="0"/>
                        </a:rPr>
                        <a:t>9.  Tactical Asset Allocation framework, taking best advantage of market opportunities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0DC"/>
                    </a:solidFill>
                  </a:tcPr>
                </a:tc>
              </a:tr>
            </a:tbl>
          </a:graphicData>
        </a:graphic>
      </p:graphicFrame>
      <p:sp>
        <p:nvSpPr>
          <p:cNvPr id="19470" name="Rectangle 14"/>
          <p:cNvSpPr>
            <a:spLocks noChangeArrowheads="1"/>
          </p:cNvSpPr>
          <p:nvPr/>
        </p:nvSpPr>
        <p:spPr bwMode="auto">
          <a:xfrm>
            <a:off x="9220200" y="2516188"/>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9471" name="Rectangle 15"/>
          <p:cNvSpPr>
            <a:spLocks noChangeArrowheads="1"/>
          </p:cNvSpPr>
          <p:nvPr/>
        </p:nvSpPr>
        <p:spPr bwMode="auto">
          <a:xfrm>
            <a:off x="9220200" y="2747963"/>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9472" name="Rectangle 16"/>
          <p:cNvSpPr>
            <a:spLocks noChangeArrowheads="1"/>
          </p:cNvSpPr>
          <p:nvPr/>
        </p:nvSpPr>
        <p:spPr bwMode="auto">
          <a:xfrm>
            <a:off x="9220200" y="2981325"/>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9473" name="Rectangle 17"/>
          <p:cNvSpPr>
            <a:spLocks noChangeArrowheads="1"/>
          </p:cNvSpPr>
          <p:nvPr/>
        </p:nvSpPr>
        <p:spPr bwMode="auto">
          <a:xfrm>
            <a:off x="9220200" y="3213100"/>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9474" name="Rectangle 18"/>
          <p:cNvSpPr>
            <a:spLocks noChangeArrowheads="1"/>
          </p:cNvSpPr>
          <p:nvPr/>
        </p:nvSpPr>
        <p:spPr bwMode="auto">
          <a:xfrm>
            <a:off x="9220200" y="3444875"/>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9475" name="Rectangle 19"/>
          <p:cNvSpPr>
            <a:spLocks noChangeArrowheads="1"/>
          </p:cNvSpPr>
          <p:nvPr/>
        </p:nvSpPr>
        <p:spPr bwMode="auto">
          <a:xfrm>
            <a:off x="9220200" y="3678238"/>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9476" name="Rectangle 20"/>
          <p:cNvSpPr>
            <a:spLocks noChangeArrowheads="1"/>
          </p:cNvSpPr>
          <p:nvPr/>
        </p:nvSpPr>
        <p:spPr bwMode="auto">
          <a:xfrm>
            <a:off x="9220200" y="3910013"/>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9477" name="Rectangle 21"/>
          <p:cNvSpPr>
            <a:spLocks noChangeArrowheads="1"/>
          </p:cNvSpPr>
          <p:nvPr/>
        </p:nvSpPr>
        <p:spPr bwMode="auto">
          <a:xfrm>
            <a:off x="9220200" y="2282825"/>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08575" name="Text Box 22"/>
          <p:cNvSpPr txBox="1">
            <a:spLocks noChangeArrowheads="1"/>
          </p:cNvSpPr>
          <p:nvPr/>
        </p:nvSpPr>
        <p:spPr bwMode="auto">
          <a:xfrm>
            <a:off x="8372475" y="1987550"/>
            <a:ext cx="628650" cy="309563"/>
          </a:xfrm>
          <a:prstGeom prst="rect">
            <a:avLst/>
          </a:prstGeom>
          <a:noFill/>
          <a:ln w="9525">
            <a:noFill/>
            <a:miter lim="800000"/>
            <a:headEnd/>
            <a:tailEnd/>
          </a:ln>
        </p:spPr>
        <p:txBody>
          <a:bodyPr wrap="none" lIns="90000" tIns="46800" rIns="90000" bIns="46800">
            <a:spAutoFit/>
          </a:bodyPr>
          <a:lstStyle/>
          <a:p>
            <a:pPr algn="ctr" eaLnBrk="0" hangingPunct="0">
              <a:spcBef>
                <a:spcPct val="50000"/>
              </a:spcBef>
            </a:pPr>
            <a:r>
              <a:rPr lang="en-US" sz="1400">
                <a:latin typeface="Trebuchet MS" pitchFamily="34" charset="0"/>
              </a:rPr>
              <a:t>CC&amp;L</a:t>
            </a:r>
          </a:p>
        </p:txBody>
      </p:sp>
      <p:sp>
        <p:nvSpPr>
          <p:cNvPr id="108576" name="Text Box 23"/>
          <p:cNvSpPr txBox="1">
            <a:spLocks noChangeArrowheads="1"/>
          </p:cNvSpPr>
          <p:nvPr/>
        </p:nvSpPr>
        <p:spPr bwMode="auto">
          <a:xfrm>
            <a:off x="8951913" y="1987550"/>
            <a:ext cx="638175" cy="309563"/>
          </a:xfrm>
          <a:prstGeom prst="rect">
            <a:avLst/>
          </a:prstGeom>
          <a:noFill/>
          <a:ln w="9525">
            <a:noFill/>
            <a:miter lim="800000"/>
            <a:headEnd/>
            <a:tailEnd/>
          </a:ln>
        </p:spPr>
        <p:txBody>
          <a:bodyPr wrap="none" lIns="90000" tIns="46800" rIns="90000" bIns="46800">
            <a:spAutoFit/>
          </a:bodyPr>
          <a:lstStyle/>
          <a:p>
            <a:pPr algn="ctr" eaLnBrk="0" hangingPunct="0">
              <a:spcBef>
                <a:spcPct val="50000"/>
              </a:spcBef>
            </a:pPr>
            <a:r>
              <a:rPr lang="en-US" sz="1400">
                <a:latin typeface="Trebuchet MS" pitchFamily="34" charset="0"/>
              </a:rPr>
              <a:t>Other</a:t>
            </a:r>
          </a:p>
        </p:txBody>
      </p:sp>
      <p:sp>
        <p:nvSpPr>
          <p:cNvPr id="19511" name="Rectangle 60"/>
          <p:cNvSpPr>
            <a:spLocks noChangeArrowheads="1"/>
          </p:cNvSpPr>
          <p:nvPr/>
        </p:nvSpPr>
        <p:spPr bwMode="auto">
          <a:xfrm>
            <a:off x="9220200" y="4143375"/>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grpSp>
        <p:nvGrpSpPr>
          <p:cNvPr id="108578" name="Group 70"/>
          <p:cNvGrpSpPr>
            <a:grpSpLocks/>
          </p:cNvGrpSpPr>
          <p:nvPr/>
        </p:nvGrpSpPr>
        <p:grpSpPr bwMode="auto">
          <a:xfrm>
            <a:off x="8618538" y="2778125"/>
            <a:ext cx="95250" cy="119063"/>
            <a:chOff x="8286420" y="1604948"/>
            <a:chExt cx="176567" cy="217983"/>
          </a:xfrm>
        </p:grpSpPr>
        <p:cxnSp>
          <p:nvCxnSpPr>
            <p:cNvPr id="72" name="Straight Connector 71"/>
            <p:cNvCxnSpPr/>
            <p:nvPr/>
          </p:nvCxnSpPr>
          <p:spPr bwMode="auto">
            <a:xfrm rot="16200000" flipH="1">
              <a:off x="8275249" y="1732376"/>
              <a:ext cx="9591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73" name="Straight Connector 72"/>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08579" name="Group 73"/>
          <p:cNvGrpSpPr>
            <a:grpSpLocks/>
          </p:cNvGrpSpPr>
          <p:nvPr/>
        </p:nvGrpSpPr>
        <p:grpSpPr bwMode="auto">
          <a:xfrm>
            <a:off x="8618538" y="2551113"/>
            <a:ext cx="95250" cy="117475"/>
            <a:chOff x="8286420" y="1604948"/>
            <a:chExt cx="176567" cy="217983"/>
          </a:xfrm>
        </p:grpSpPr>
        <p:cxnSp>
          <p:nvCxnSpPr>
            <p:cNvPr id="75" name="Straight Connector 74"/>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76" name="Straight Connector 75"/>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08580" name="Group 76"/>
          <p:cNvGrpSpPr>
            <a:grpSpLocks/>
          </p:cNvGrpSpPr>
          <p:nvPr/>
        </p:nvGrpSpPr>
        <p:grpSpPr bwMode="auto">
          <a:xfrm>
            <a:off x="8618538" y="3006725"/>
            <a:ext cx="95250" cy="117475"/>
            <a:chOff x="8286420" y="1604948"/>
            <a:chExt cx="176567" cy="217983"/>
          </a:xfrm>
        </p:grpSpPr>
        <p:cxnSp>
          <p:nvCxnSpPr>
            <p:cNvPr id="78" name="Straight Connector 77"/>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79" name="Straight Connector 78"/>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08581" name="Group 79"/>
          <p:cNvGrpSpPr>
            <a:grpSpLocks/>
          </p:cNvGrpSpPr>
          <p:nvPr/>
        </p:nvGrpSpPr>
        <p:grpSpPr bwMode="auto">
          <a:xfrm>
            <a:off x="8618538" y="3235325"/>
            <a:ext cx="95250" cy="117475"/>
            <a:chOff x="8286420" y="1604948"/>
            <a:chExt cx="176567" cy="217983"/>
          </a:xfrm>
        </p:grpSpPr>
        <p:cxnSp>
          <p:nvCxnSpPr>
            <p:cNvPr id="81" name="Straight Connector 80"/>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82" name="Straight Connector 81"/>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08582" name="Group 82"/>
          <p:cNvGrpSpPr>
            <a:grpSpLocks/>
          </p:cNvGrpSpPr>
          <p:nvPr/>
        </p:nvGrpSpPr>
        <p:grpSpPr bwMode="auto">
          <a:xfrm>
            <a:off x="8618538" y="3462338"/>
            <a:ext cx="95250" cy="119062"/>
            <a:chOff x="8286420" y="1604948"/>
            <a:chExt cx="176567" cy="217983"/>
          </a:xfrm>
        </p:grpSpPr>
        <p:cxnSp>
          <p:nvCxnSpPr>
            <p:cNvPr id="84" name="Straight Connector 83"/>
            <p:cNvCxnSpPr/>
            <p:nvPr/>
          </p:nvCxnSpPr>
          <p:spPr bwMode="auto">
            <a:xfrm rot="16200000" flipH="1">
              <a:off x="8275248" y="1732378"/>
              <a:ext cx="95912"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85" name="Straight Connector 84"/>
            <p:cNvCxnSpPr/>
            <p:nvPr/>
          </p:nvCxnSpPr>
          <p:spPr bwMode="auto">
            <a:xfrm rot="5400000" flipH="1" flipV="1">
              <a:off x="8303969" y="1663911"/>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08583" name="Group 85"/>
          <p:cNvGrpSpPr>
            <a:grpSpLocks/>
          </p:cNvGrpSpPr>
          <p:nvPr/>
        </p:nvGrpSpPr>
        <p:grpSpPr bwMode="auto">
          <a:xfrm>
            <a:off x="8618538" y="3690938"/>
            <a:ext cx="95250" cy="119062"/>
            <a:chOff x="8286420" y="1604948"/>
            <a:chExt cx="176567" cy="217983"/>
          </a:xfrm>
        </p:grpSpPr>
        <p:cxnSp>
          <p:nvCxnSpPr>
            <p:cNvPr id="87" name="Straight Connector 86"/>
            <p:cNvCxnSpPr/>
            <p:nvPr/>
          </p:nvCxnSpPr>
          <p:spPr bwMode="auto">
            <a:xfrm rot="16200000" flipH="1">
              <a:off x="8275248" y="1732378"/>
              <a:ext cx="95912"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88" name="Straight Connector 87"/>
            <p:cNvCxnSpPr/>
            <p:nvPr/>
          </p:nvCxnSpPr>
          <p:spPr bwMode="auto">
            <a:xfrm rot="5400000" flipH="1" flipV="1">
              <a:off x="8303969" y="1663911"/>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08584" name="Group 88"/>
          <p:cNvGrpSpPr>
            <a:grpSpLocks/>
          </p:cNvGrpSpPr>
          <p:nvPr/>
        </p:nvGrpSpPr>
        <p:grpSpPr bwMode="auto">
          <a:xfrm>
            <a:off x="8618538" y="3919538"/>
            <a:ext cx="95250" cy="117475"/>
            <a:chOff x="8286420" y="1604948"/>
            <a:chExt cx="176567" cy="217983"/>
          </a:xfrm>
        </p:grpSpPr>
        <p:cxnSp>
          <p:nvCxnSpPr>
            <p:cNvPr id="90" name="Straight Connector 89"/>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91" name="Straight Connector 90"/>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08585" name="Group 91"/>
          <p:cNvGrpSpPr>
            <a:grpSpLocks/>
          </p:cNvGrpSpPr>
          <p:nvPr/>
        </p:nvGrpSpPr>
        <p:grpSpPr bwMode="auto">
          <a:xfrm>
            <a:off x="8618538" y="4148138"/>
            <a:ext cx="95250" cy="117475"/>
            <a:chOff x="8286420" y="1604948"/>
            <a:chExt cx="176567" cy="217983"/>
          </a:xfrm>
        </p:grpSpPr>
        <p:cxnSp>
          <p:nvCxnSpPr>
            <p:cNvPr id="93" name="Straight Connector 92"/>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94" name="Straight Connector 93"/>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08586" name="Group 69"/>
          <p:cNvGrpSpPr>
            <a:grpSpLocks/>
          </p:cNvGrpSpPr>
          <p:nvPr/>
        </p:nvGrpSpPr>
        <p:grpSpPr bwMode="auto">
          <a:xfrm>
            <a:off x="8618538" y="2322513"/>
            <a:ext cx="95250" cy="117475"/>
            <a:chOff x="8286420" y="1604948"/>
            <a:chExt cx="176567" cy="217983"/>
          </a:xfrm>
        </p:grpSpPr>
        <p:cxnSp>
          <p:nvCxnSpPr>
            <p:cNvPr id="67" name="Straight Connector 66"/>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69" name="Straight Connector 68"/>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aphicFrame>
        <p:nvGraphicFramePr>
          <p:cNvPr id="98" name="Table 97"/>
          <p:cNvGraphicFramePr>
            <a:graphicFrameLocks noGrp="1"/>
          </p:cNvGraphicFramePr>
          <p:nvPr/>
        </p:nvGraphicFramePr>
        <p:xfrm>
          <a:off x="1827213" y="4770438"/>
          <a:ext cx="7740650" cy="2349500"/>
        </p:xfrm>
        <a:graphic>
          <a:graphicData uri="http://schemas.openxmlformats.org/drawingml/2006/table">
            <a:tbl>
              <a:tblPr firstRow="1" bandRow="1">
                <a:tableStyleId>{FABFCF23-3B69-468F-B69F-88F6DE6A72F2}</a:tableStyleId>
              </a:tblPr>
              <a:tblGrid>
                <a:gridCol w="7740919"/>
              </a:tblGrid>
              <a:tr h="243191">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sz="1400" b="0" dirty="0" smtClean="0">
                          <a:solidFill>
                            <a:schemeClr val="bg1"/>
                          </a:solidFill>
                          <a:latin typeface="Trebuchet MS" pitchFamily="34" charset="0"/>
                        </a:rPr>
                        <a:t>Portfolio Management</a:t>
                      </a:r>
                      <a:endParaRPr lang="en-US"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solidFill>
                      <a:srgbClr val="D2C378"/>
                    </a:solidFill>
                  </a:tcPr>
                </a:tc>
              </a:tr>
              <a:tr h="201168">
                <a:tc>
                  <a:txBody>
                    <a:bodyPr/>
                    <a:lstStyle/>
                    <a:p>
                      <a:pPr marL="228600" marR="0" lvl="0" indent="-228600" algn="l" defTabSz="914400" rtl="0" eaLnBrk="0" fontAlgn="b" latinLnBrk="0" hangingPunct="0">
                        <a:lnSpc>
                          <a:spcPts val="1100"/>
                        </a:lnSpc>
                        <a:spcBef>
                          <a:spcPct val="0"/>
                        </a:spcBef>
                        <a:spcAft>
                          <a:spcPct val="0"/>
                        </a:spcAft>
                        <a:buClrTx/>
                        <a:buSzTx/>
                        <a:buFontTx/>
                        <a:buNone/>
                        <a:tabLst/>
                        <a:defRPr/>
                      </a:pPr>
                      <a:r>
                        <a:rPr kumimoji="1" lang="en-US" sz="1200" kern="1200" noProof="0" dirty="0" smtClean="0">
                          <a:solidFill>
                            <a:srgbClr val="006443"/>
                          </a:solidFill>
                          <a:latin typeface="+mj-lt"/>
                          <a:ea typeface="+mn-ea"/>
                          <a:cs typeface="Times New Roman" pitchFamily="18" charset="0"/>
                        </a:rPr>
                        <a:t>1.  Global team of professionals managing each asset class</a:t>
                      </a:r>
                      <a:r>
                        <a:rPr kumimoji="1" lang="en-US" sz="1200" dirty="0" smtClean="0">
                          <a:solidFill>
                            <a:srgbClr val="006443"/>
                          </a:solidFill>
                          <a:latin typeface="+mj-lt"/>
                          <a:cs typeface="Times New Roman" pitchFamily="18" charset="0"/>
                        </a:rPr>
                        <a:t>	</a:t>
                      </a:r>
                      <a:endParaRPr lang="en-US" sz="1200" dirty="0">
                        <a:solidFill>
                          <a:srgbClr val="006443"/>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r h="201168">
                <a:tc>
                  <a:txBody>
                    <a:bodyPr/>
                    <a:lstStyle/>
                    <a:p>
                      <a:pPr marL="228600" indent="-228600" fontAlgn="b">
                        <a:lnSpc>
                          <a:spcPts val="1100"/>
                        </a:lnSpc>
                        <a:buFontTx/>
                        <a:buNone/>
                      </a:pPr>
                      <a:r>
                        <a:rPr kumimoji="1" lang="en-US" sz="1200" kern="1200" dirty="0" smtClean="0">
                          <a:solidFill>
                            <a:srgbClr val="006443"/>
                          </a:solidFill>
                          <a:latin typeface="+mj-lt"/>
                          <a:ea typeface="+mn-ea"/>
                          <a:cs typeface="Times New Roman" pitchFamily="18" charset="0"/>
                        </a:rPr>
                        <a:t>2.  Focus of each team on specific market discipline</a:t>
                      </a:r>
                      <a:endParaRPr kumimoji="1" lang="en-US" sz="1200" kern="1200" dirty="0">
                        <a:solidFill>
                          <a:srgbClr val="006443"/>
                        </a:solidFill>
                        <a:latin typeface="+mj-lt"/>
                        <a:ea typeface="+mn-ea"/>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01168">
                <a:tc>
                  <a:txBody>
                    <a:bodyPr/>
                    <a:lstStyle/>
                    <a:p>
                      <a:pPr marL="228600" indent="-228600" fontAlgn="b">
                        <a:lnSpc>
                          <a:spcPts val="1100"/>
                        </a:lnSpc>
                        <a:buFontTx/>
                        <a:buNone/>
                      </a:pPr>
                      <a:r>
                        <a:rPr kumimoji="1" lang="en-US" sz="1200" kern="1200" dirty="0" smtClean="0">
                          <a:solidFill>
                            <a:srgbClr val="006443"/>
                          </a:solidFill>
                          <a:latin typeface="+mj-lt"/>
                          <a:ea typeface="+mn-ea"/>
                          <a:cs typeface="Times New Roman" pitchFamily="18" charset="0"/>
                        </a:rPr>
                        <a:t>3. Style mandates, including, growth, value and quantitative</a:t>
                      </a:r>
                      <a:endParaRPr kumimoji="1" lang="en-US" sz="1200" kern="1200" dirty="0">
                        <a:solidFill>
                          <a:srgbClr val="006443"/>
                        </a:solidFill>
                        <a:latin typeface="+mj-lt"/>
                        <a:ea typeface="+mn-ea"/>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r h="201168">
                <a:tc>
                  <a:txBody>
                    <a:bodyPr/>
                    <a:lstStyle/>
                    <a:p>
                      <a:pPr marL="228600" indent="-228600" fontAlgn="b">
                        <a:lnSpc>
                          <a:spcPts val="1100"/>
                        </a:lnSpc>
                        <a:buFontTx/>
                        <a:buNone/>
                      </a:pPr>
                      <a:r>
                        <a:rPr kumimoji="1" lang="en-US" sz="1200" kern="1200" dirty="0" smtClean="0">
                          <a:solidFill>
                            <a:srgbClr val="006443"/>
                          </a:solidFill>
                          <a:latin typeface="+mj-lt"/>
                          <a:ea typeface="+mn-ea"/>
                          <a:cs typeface="Times New Roman" pitchFamily="18" charset="0"/>
                        </a:rPr>
                        <a:t>4. Tax Efficiency</a:t>
                      </a:r>
                      <a:endParaRPr kumimoji="1" lang="en-US" sz="1200" kern="1200" dirty="0">
                        <a:solidFill>
                          <a:srgbClr val="006443"/>
                        </a:solidFill>
                        <a:latin typeface="+mj-lt"/>
                        <a:ea typeface="+mn-ea"/>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01168">
                <a:tc>
                  <a:txBody>
                    <a:bodyPr/>
                    <a:lstStyle/>
                    <a:p>
                      <a:pPr marL="166688" indent="-166688" fontAlgn="b">
                        <a:lnSpc>
                          <a:spcPts val="1100"/>
                        </a:lnSpc>
                      </a:pPr>
                      <a:r>
                        <a:rPr kumimoji="1" lang="en-US" sz="1200" kern="1200" dirty="0" smtClean="0">
                          <a:solidFill>
                            <a:srgbClr val="006443"/>
                          </a:solidFill>
                          <a:latin typeface="+mj-lt"/>
                          <a:ea typeface="+mn-ea"/>
                          <a:cs typeface="Times New Roman" pitchFamily="18" charset="0"/>
                        </a:rPr>
                        <a:t>	a) Optimization across multiple family accounts</a:t>
                      </a:r>
                      <a:endParaRPr kumimoji="1" lang="en-US" sz="1200" kern="1200" dirty="0">
                        <a:solidFill>
                          <a:srgbClr val="006443"/>
                        </a:solidFill>
                        <a:latin typeface="+mj-lt"/>
                        <a:ea typeface="+mn-ea"/>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r h="201168">
                <a:tc>
                  <a:txBody>
                    <a:bodyPr/>
                    <a:lstStyle/>
                    <a:p>
                      <a:pPr>
                        <a:lnSpc>
                          <a:spcPts val="1100"/>
                        </a:lnSpc>
                        <a:tabLst>
                          <a:tab pos="166688" algn="l"/>
                        </a:tabLst>
                      </a:pPr>
                      <a:r>
                        <a:rPr kumimoji="1" lang="en-US" sz="1200" kern="1200" dirty="0" smtClean="0">
                          <a:solidFill>
                            <a:srgbClr val="006443"/>
                          </a:solidFill>
                          <a:latin typeface="+mj-lt"/>
                          <a:ea typeface="+mn-ea"/>
                          <a:cs typeface="Times New Roman" pitchFamily="18" charset="0"/>
                        </a:rPr>
                        <a:t>	b) Income allocation as markets and performance warrant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01168">
                <a:tc>
                  <a:txBody>
                    <a:bodyPr/>
                    <a:lstStyle/>
                    <a:p>
                      <a:pPr marL="0" marR="0" indent="0" algn="l" defTabSz="914400" rtl="0" eaLnBrk="1" fontAlgn="auto" latinLnBrk="0" hangingPunct="1">
                        <a:lnSpc>
                          <a:spcPts val="1100"/>
                        </a:lnSpc>
                        <a:spcBef>
                          <a:spcPts val="0"/>
                        </a:spcBef>
                        <a:spcAft>
                          <a:spcPts val="0"/>
                        </a:spcAft>
                        <a:buClrTx/>
                        <a:buSzTx/>
                        <a:buFontTx/>
                        <a:buNone/>
                        <a:tabLst>
                          <a:tab pos="166688" algn="l"/>
                        </a:tabLst>
                        <a:defRPr/>
                      </a:pPr>
                      <a:r>
                        <a:rPr kumimoji="1" lang="en-US" sz="1200" kern="1200" dirty="0" smtClean="0">
                          <a:solidFill>
                            <a:srgbClr val="006443"/>
                          </a:solidFill>
                          <a:latin typeface="+mj-lt"/>
                          <a:ea typeface="+mn-ea"/>
                          <a:cs typeface="Times New Roman" pitchFamily="18" charset="0"/>
                        </a:rPr>
                        <a:t>	c) Fee </a:t>
                      </a:r>
                      <a:r>
                        <a:rPr kumimoji="1" lang="en-US" sz="1200" kern="1200" dirty="0" err="1" smtClean="0">
                          <a:solidFill>
                            <a:srgbClr val="006443"/>
                          </a:solidFill>
                          <a:latin typeface="+mj-lt"/>
                          <a:ea typeface="+mn-ea"/>
                          <a:cs typeface="Times New Roman" pitchFamily="18" charset="0"/>
                        </a:rPr>
                        <a:t>directability</a:t>
                      </a:r>
                      <a:r>
                        <a:rPr kumimoji="1" lang="en-US" sz="1200" kern="1200" dirty="0" smtClean="0">
                          <a:solidFill>
                            <a:srgbClr val="006443"/>
                          </a:solidFill>
                          <a:latin typeface="+mj-lt"/>
                          <a:ea typeface="+mn-ea"/>
                          <a:cs typeface="Times New Roman" pitchFamily="18" charset="0"/>
                        </a:rPr>
                        <a:t> - enhanced sheltered asset growth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r h="201168">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kumimoji="1" lang="en-US" sz="1200" kern="1200" dirty="0" smtClean="0">
                          <a:solidFill>
                            <a:srgbClr val="006443"/>
                          </a:solidFill>
                          <a:latin typeface="+mj-lt"/>
                          <a:ea typeface="+mn-ea"/>
                          <a:cs typeface="Times New Roman" pitchFamily="18" charset="0"/>
                        </a:rPr>
                        <a:t>5.</a:t>
                      </a:r>
                      <a:r>
                        <a:rPr kumimoji="1" lang="en-US" sz="1200" kern="1200" baseline="0" dirty="0" smtClean="0">
                          <a:solidFill>
                            <a:srgbClr val="006443"/>
                          </a:solidFill>
                          <a:latin typeface="+mj-lt"/>
                          <a:ea typeface="+mn-ea"/>
                          <a:cs typeface="Times New Roman" pitchFamily="18" charset="0"/>
                        </a:rPr>
                        <a:t>  </a:t>
                      </a:r>
                      <a:r>
                        <a:rPr kumimoji="1" lang="en-US" sz="1200" kern="1200" dirty="0" smtClean="0">
                          <a:solidFill>
                            <a:srgbClr val="006443"/>
                          </a:solidFill>
                          <a:latin typeface="+mj-lt"/>
                          <a:ea typeface="+mn-ea"/>
                          <a:cs typeface="Times New Roman" pitchFamily="18" charset="0"/>
                        </a:rPr>
                        <a:t>Tactical portfolio strategy consistent with personal risk/return profile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01168">
                <a:tc>
                  <a:txBody>
                    <a:bodyPr/>
                    <a:lstStyle/>
                    <a:p>
                      <a:pPr marL="228600" indent="-228600" fontAlgn="b">
                        <a:lnSpc>
                          <a:spcPts val="1100"/>
                        </a:lnSpc>
                      </a:pPr>
                      <a:r>
                        <a:rPr kumimoji="1" lang="en-US" sz="1200" kern="1200" dirty="0" smtClean="0">
                          <a:solidFill>
                            <a:srgbClr val="006443"/>
                          </a:solidFill>
                          <a:latin typeface="+mj-lt"/>
                          <a:ea typeface="+mn-ea"/>
                          <a:cs typeface="Times New Roman" pitchFamily="18" charset="0"/>
                        </a:rPr>
                        <a:t>6.</a:t>
                      </a:r>
                      <a:r>
                        <a:rPr kumimoji="1" lang="en-US" sz="1200" kern="1200" baseline="0" dirty="0" smtClean="0">
                          <a:solidFill>
                            <a:srgbClr val="006443"/>
                          </a:solidFill>
                          <a:latin typeface="+mj-lt"/>
                          <a:ea typeface="+mn-ea"/>
                          <a:cs typeface="Times New Roman" pitchFamily="18" charset="0"/>
                        </a:rPr>
                        <a:t>  </a:t>
                      </a:r>
                      <a:r>
                        <a:rPr kumimoji="1" lang="en-US" sz="1200" kern="1200" dirty="0" smtClean="0">
                          <a:solidFill>
                            <a:srgbClr val="006443"/>
                          </a:solidFill>
                          <a:latin typeface="+mj-lt"/>
                          <a:ea typeface="+mn-ea"/>
                          <a:cs typeface="Times New Roman" pitchFamily="18" charset="0"/>
                        </a:rPr>
                        <a:t>Pooled, Segregated or combination portfolios</a:t>
                      </a:r>
                      <a:endParaRPr kumimoji="1" lang="en-US" sz="1200" kern="1200" dirty="0">
                        <a:solidFill>
                          <a:srgbClr val="006443"/>
                        </a:solidFill>
                        <a:latin typeface="+mj-lt"/>
                        <a:ea typeface="+mn-ea"/>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0DC"/>
                    </a:solidFill>
                  </a:tcPr>
                </a:tc>
              </a:tr>
            </a:tbl>
          </a:graphicData>
        </a:graphic>
      </p:graphicFrame>
      <p:sp>
        <p:nvSpPr>
          <p:cNvPr id="99" name="Rectangle 14"/>
          <p:cNvSpPr>
            <a:spLocks noChangeArrowheads="1"/>
          </p:cNvSpPr>
          <p:nvPr/>
        </p:nvSpPr>
        <p:spPr bwMode="auto">
          <a:xfrm>
            <a:off x="9231313" y="5321300"/>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00" name="Rectangle 15"/>
          <p:cNvSpPr>
            <a:spLocks noChangeArrowheads="1"/>
          </p:cNvSpPr>
          <p:nvPr/>
        </p:nvSpPr>
        <p:spPr bwMode="auto">
          <a:xfrm>
            <a:off x="9231313" y="5551488"/>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01" name="Rectangle 16"/>
          <p:cNvSpPr>
            <a:spLocks noChangeArrowheads="1"/>
          </p:cNvSpPr>
          <p:nvPr/>
        </p:nvSpPr>
        <p:spPr bwMode="auto">
          <a:xfrm>
            <a:off x="9231313" y="5783263"/>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02" name="Rectangle 17"/>
          <p:cNvSpPr>
            <a:spLocks noChangeArrowheads="1"/>
          </p:cNvSpPr>
          <p:nvPr/>
        </p:nvSpPr>
        <p:spPr bwMode="auto">
          <a:xfrm>
            <a:off x="9231313" y="6013450"/>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03" name="Rectangle 18"/>
          <p:cNvSpPr>
            <a:spLocks noChangeArrowheads="1"/>
          </p:cNvSpPr>
          <p:nvPr/>
        </p:nvSpPr>
        <p:spPr bwMode="auto">
          <a:xfrm>
            <a:off x="9231313" y="6245225"/>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04" name="Rectangle 19"/>
          <p:cNvSpPr>
            <a:spLocks noChangeArrowheads="1"/>
          </p:cNvSpPr>
          <p:nvPr/>
        </p:nvSpPr>
        <p:spPr bwMode="auto">
          <a:xfrm>
            <a:off x="9231313" y="6475413"/>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05" name="Rectangle 20"/>
          <p:cNvSpPr>
            <a:spLocks noChangeArrowheads="1"/>
          </p:cNvSpPr>
          <p:nvPr/>
        </p:nvSpPr>
        <p:spPr bwMode="auto">
          <a:xfrm>
            <a:off x="9231313" y="6707188"/>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06" name="Rectangle 21"/>
          <p:cNvSpPr>
            <a:spLocks noChangeArrowheads="1"/>
          </p:cNvSpPr>
          <p:nvPr/>
        </p:nvSpPr>
        <p:spPr bwMode="auto">
          <a:xfrm>
            <a:off x="9231313" y="5089525"/>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08606" name="Text Box 22"/>
          <p:cNvSpPr txBox="1">
            <a:spLocks noChangeArrowheads="1"/>
          </p:cNvSpPr>
          <p:nvPr/>
        </p:nvSpPr>
        <p:spPr bwMode="auto">
          <a:xfrm>
            <a:off x="8382000" y="4781550"/>
            <a:ext cx="630238" cy="311150"/>
          </a:xfrm>
          <a:prstGeom prst="rect">
            <a:avLst/>
          </a:prstGeom>
          <a:noFill/>
          <a:ln w="9525">
            <a:noFill/>
            <a:miter lim="800000"/>
            <a:headEnd/>
            <a:tailEnd/>
          </a:ln>
        </p:spPr>
        <p:txBody>
          <a:bodyPr wrap="none" lIns="90000" tIns="46800" rIns="90000" bIns="46800">
            <a:spAutoFit/>
          </a:bodyPr>
          <a:lstStyle/>
          <a:p>
            <a:pPr algn="ctr" eaLnBrk="0" hangingPunct="0">
              <a:spcBef>
                <a:spcPct val="50000"/>
              </a:spcBef>
            </a:pPr>
            <a:r>
              <a:rPr lang="en-US" sz="1400">
                <a:latin typeface="Trebuchet MS" pitchFamily="34" charset="0"/>
              </a:rPr>
              <a:t>CC&amp;L</a:t>
            </a:r>
          </a:p>
        </p:txBody>
      </p:sp>
      <p:sp>
        <p:nvSpPr>
          <p:cNvPr id="108607" name="Text Box 23"/>
          <p:cNvSpPr txBox="1">
            <a:spLocks noChangeArrowheads="1"/>
          </p:cNvSpPr>
          <p:nvPr/>
        </p:nvSpPr>
        <p:spPr bwMode="auto">
          <a:xfrm>
            <a:off x="8963025" y="4781550"/>
            <a:ext cx="638175" cy="311150"/>
          </a:xfrm>
          <a:prstGeom prst="rect">
            <a:avLst/>
          </a:prstGeom>
          <a:noFill/>
          <a:ln w="9525">
            <a:noFill/>
            <a:miter lim="800000"/>
            <a:headEnd/>
            <a:tailEnd/>
          </a:ln>
        </p:spPr>
        <p:txBody>
          <a:bodyPr wrap="none" lIns="90000" tIns="46800" rIns="90000" bIns="46800">
            <a:spAutoFit/>
          </a:bodyPr>
          <a:lstStyle/>
          <a:p>
            <a:pPr algn="ctr" eaLnBrk="0" hangingPunct="0">
              <a:spcBef>
                <a:spcPct val="50000"/>
              </a:spcBef>
            </a:pPr>
            <a:r>
              <a:rPr lang="en-US" sz="1400">
                <a:latin typeface="Trebuchet MS" pitchFamily="34" charset="0"/>
              </a:rPr>
              <a:t>Other</a:t>
            </a:r>
          </a:p>
        </p:txBody>
      </p:sp>
      <p:sp>
        <p:nvSpPr>
          <p:cNvPr id="109" name="Rectangle 60"/>
          <p:cNvSpPr>
            <a:spLocks noChangeArrowheads="1"/>
          </p:cNvSpPr>
          <p:nvPr/>
        </p:nvSpPr>
        <p:spPr bwMode="auto">
          <a:xfrm>
            <a:off x="9231313" y="6937375"/>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grpSp>
        <p:nvGrpSpPr>
          <p:cNvPr id="108609" name="Group 109"/>
          <p:cNvGrpSpPr>
            <a:grpSpLocks/>
          </p:cNvGrpSpPr>
          <p:nvPr/>
        </p:nvGrpSpPr>
        <p:grpSpPr bwMode="auto">
          <a:xfrm>
            <a:off x="8628063" y="5549900"/>
            <a:ext cx="95250" cy="117475"/>
            <a:chOff x="8286420" y="1604948"/>
            <a:chExt cx="176567" cy="217983"/>
          </a:xfrm>
        </p:grpSpPr>
        <p:cxnSp>
          <p:nvCxnSpPr>
            <p:cNvPr id="111" name="Straight Connector 110"/>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12" name="Straight Connector 111"/>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08610" name="Group 112"/>
          <p:cNvGrpSpPr>
            <a:grpSpLocks/>
          </p:cNvGrpSpPr>
          <p:nvPr/>
        </p:nvGrpSpPr>
        <p:grpSpPr bwMode="auto">
          <a:xfrm>
            <a:off x="8628063" y="5327650"/>
            <a:ext cx="95250" cy="119063"/>
            <a:chOff x="8286420" y="1604948"/>
            <a:chExt cx="176567" cy="217983"/>
          </a:xfrm>
        </p:grpSpPr>
        <p:cxnSp>
          <p:nvCxnSpPr>
            <p:cNvPr id="114" name="Straight Connector 113"/>
            <p:cNvCxnSpPr/>
            <p:nvPr/>
          </p:nvCxnSpPr>
          <p:spPr bwMode="auto">
            <a:xfrm rot="16200000" flipH="1">
              <a:off x="8275249" y="1732376"/>
              <a:ext cx="9591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15" name="Straight Connector 114"/>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08611" name="Group 115"/>
          <p:cNvGrpSpPr>
            <a:grpSpLocks/>
          </p:cNvGrpSpPr>
          <p:nvPr/>
        </p:nvGrpSpPr>
        <p:grpSpPr bwMode="auto">
          <a:xfrm>
            <a:off x="8628063" y="5770563"/>
            <a:ext cx="95250" cy="119062"/>
            <a:chOff x="8286420" y="1604948"/>
            <a:chExt cx="176567" cy="217983"/>
          </a:xfrm>
        </p:grpSpPr>
        <p:cxnSp>
          <p:nvCxnSpPr>
            <p:cNvPr id="117" name="Straight Connector 116"/>
            <p:cNvCxnSpPr/>
            <p:nvPr/>
          </p:nvCxnSpPr>
          <p:spPr bwMode="auto">
            <a:xfrm rot="16200000" flipH="1">
              <a:off x="8275248" y="1732378"/>
              <a:ext cx="95912"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18" name="Straight Connector 117"/>
            <p:cNvCxnSpPr/>
            <p:nvPr/>
          </p:nvCxnSpPr>
          <p:spPr bwMode="auto">
            <a:xfrm rot="5400000" flipH="1" flipV="1">
              <a:off x="8303969" y="1663911"/>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08612" name="Group 118"/>
          <p:cNvGrpSpPr>
            <a:grpSpLocks/>
          </p:cNvGrpSpPr>
          <p:nvPr/>
        </p:nvGrpSpPr>
        <p:grpSpPr bwMode="auto">
          <a:xfrm>
            <a:off x="8628063" y="6003925"/>
            <a:ext cx="95250" cy="117475"/>
            <a:chOff x="8286420" y="1604948"/>
            <a:chExt cx="176567" cy="217983"/>
          </a:xfrm>
        </p:grpSpPr>
        <p:cxnSp>
          <p:nvCxnSpPr>
            <p:cNvPr id="120" name="Straight Connector 119"/>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21" name="Straight Connector 120"/>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08613" name="Group 121"/>
          <p:cNvGrpSpPr>
            <a:grpSpLocks/>
          </p:cNvGrpSpPr>
          <p:nvPr/>
        </p:nvGrpSpPr>
        <p:grpSpPr bwMode="auto">
          <a:xfrm>
            <a:off x="8628063" y="6235700"/>
            <a:ext cx="95250" cy="119063"/>
            <a:chOff x="8286420" y="1604948"/>
            <a:chExt cx="176567" cy="217983"/>
          </a:xfrm>
        </p:grpSpPr>
        <p:cxnSp>
          <p:nvCxnSpPr>
            <p:cNvPr id="123" name="Straight Connector 122"/>
            <p:cNvCxnSpPr/>
            <p:nvPr/>
          </p:nvCxnSpPr>
          <p:spPr bwMode="auto">
            <a:xfrm rot="16200000" flipH="1">
              <a:off x="8275249" y="1732376"/>
              <a:ext cx="9591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24" name="Straight Connector 123"/>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08614" name="Group 124"/>
          <p:cNvGrpSpPr>
            <a:grpSpLocks/>
          </p:cNvGrpSpPr>
          <p:nvPr/>
        </p:nvGrpSpPr>
        <p:grpSpPr bwMode="auto">
          <a:xfrm>
            <a:off x="8628063" y="6469063"/>
            <a:ext cx="95250" cy="117475"/>
            <a:chOff x="8286420" y="1604948"/>
            <a:chExt cx="176567" cy="217983"/>
          </a:xfrm>
        </p:grpSpPr>
        <p:cxnSp>
          <p:nvCxnSpPr>
            <p:cNvPr id="126" name="Straight Connector 125"/>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27" name="Straight Connector 126"/>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08615" name="Group 127"/>
          <p:cNvGrpSpPr>
            <a:grpSpLocks/>
          </p:cNvGrpSpPr>
          <p:nvPr/>
        </p:nvGrpSpPr>
        <p:grpSpPr bwMode="auto">
          <a:xfrm>
            <a:off x="8628063" y="6713538"/>
            <a:ext cx="95250" cy="117475"/>
            <a:chOff x="8286420" y="1604948"/>
            <a:chExt cx="176567" cy="217983"/>
          </a:xfrm>
        </p:grpSpPr>
        <p:cxnSp>
          <p:nvCxnSpPr>
            <p:cNvPr id="129" name="Straight Connector 128"/>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30" name="Straight Connector 129"/>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08616" name="Group 130"/>
          <p:cNvGrpSpPr>
            <a:grpSpLocks/>
          </p:cNvGrpSpPr>
          <p:nvPr/>
        </p:nvGrpSpPr>
        <p:grpSpPr bwMode="auto">
          <a:xfrm>
            <a:off x="8628063" y="6945313"/>
            <a:ext cx="95250" cy="117475"/>
            <a:chOff x="8286420" y="1604948"/>
            <a:chExt cx="176567" cy="217983"/>
          </a:xfrm>
        </p:grpSpPr>
        <p:cxnSp>
          <p:nvCxnSpPr>
            <p:cNvPr id="132" name="Straight Connector 131"/>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33" name="Straight Connector 132"/>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08617" name="Group 133"/>
          <p:cNvGrpSpPr>
            <a:grpSpLocks/>
          </p:cNvGrpSpPr>
          <p:nvPr/>
        </p:nvGrpSpPr>
        <p:grpSpPr bwMode="auto">
          <a:xfrm>
            <a:off x="8628063" y="5106988"/>
            <a:ext cx="95250" cy="117475"/>
            <a:chOff x="8286420" y="1604948"/>
            <a:chExt cx="176567" cy="217983"/>
          </a:xfrm>
        </p:grpSpPr>
        <p:cxnSp>
          <p:nvCxnSpPr>
            <p:cNvPr id="135" name="Straight Connector 134"/>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36" name="Straight Connector 135"/>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4"/>
          <p:cNvSpPr>
            <a:spLocks noGrp="1" noChangeArrowheads="1"/>
          </p:cNvSpPr>
          <p:nvPr>
            <p:ph type="title"/>
          </p:nvPr>
        </p:nvSpPr>
        <p:spPr>
          <a:xfrm>
            <a:off x="2076450" y="806450"/>
            <a:ext cx="7031038" cy="528638"/>
          </a:xfrm>
        </p:spPr>
        <p:txBody>
          <a:bodyPr/>
          <a:lstStyle/>
          <a:p>
            <a:r>
              <a:rPr lang="en-US" smtClean="0"/>
              <a:t>CC&amp;L Private Capital Benefits</a:t>
            </a:r>
          </a:p>
        </p:txBody>
      </p:sp>
      <p:pic>
        <p:nvPicPr>
          <p:cNvPr id="110594" name="Picture 67" descr="red leaf"/>
          <p:cNvPicPr>
            <a:picLocks noChangeAspect="1" noChangeArrowheads="1"/>
          </p:cNvPicPr>
          <p:nvPr/>
        </p:nvPicPr>
        <p:blipFill>
          <a:blip r:embed="rId3"/>
          <a:srcRect/>
          <a:stretch>
            <a:fillRect/>
          </a:stretch>
        </p:blipFill>
        <p:spPr bwMode="auto">
          <a:xfrm>
            <a:off x="446088" y="665163"/>
            <a:ext cx="1216025" cy="1185862"/>
          </a:xfrm>
          <a:prstGeom prst="rect">
            <a:avLst/>
          </a:prstGeom>
          <a:noFill/>
          <a:ln w="12700">
            <a:noFill/>
            <a:miter lim="800000"/>
            <a:headEnd/>
            <a:tailEnd/>
          </a:ln>
        </p:spPr>
      </p:pic>
      <p:sp>
        <p:nvSpPr>
          <p:cNvPr id="110595" name="Rectangle 30"/>
          <p:cNvSpPr>
            <a:spLocks noChangeArrowheads="1"/>
          </p:cNvSpPr>
          <p:nvPr/>
        </p:nvSpPr>
        <p:spPr bwMode="auto">
          <a:xfrm>
            <a:off x="8639175" y="4354513"/>
            <a:ext cx="142875" cy="142875"/>
          </a:xfrm>
          <a:prstGeom prst="rect">
            <a:avLst/>
          </a:prstGeom>
          <a:solidFill>
            <a:schemeClr val="bg1"/>
          </a:solidFill>
          <a:ln w="9525">
            <a:solidFill>
              <a:srgbClr val="D7D773"/>
            </a:solidFill>
            <a:miter lim="800000"/>
            <a:headEnd/>
            <a:tailEnd/>
          </a:ln>
        </p:spPr>
        <p:txBody>
          <a:bodyPr lIns="90000" tIns="46800" rIns="90000" bIns="46800" anchor="ctr">
            <a:spAutoFit/>
          </a:bodyPr>
          <a:lstStyle/>
          <a:p>
            <a:pPr algn="ctr" eaLnBrk="0" hangingPunct="0">
              <a:spcBef>
                <a:spcPct val="50000"/>
              </a:spcBef>
            </a:pPr>
            <a:endParaRPr lang="en-US"/>
          </a:p>
        </p:txBody>
      </p:sp>
      <p:sp>
        <p:nvSpPr>
          <p:cNvPr id="110596" name="Rectangle 31"/>
          <p:cNvSpPr>
            <a:spLocks noChangeArrowheads="1"/>
          </p:cNvSpPr>
          <p:nvPr/>
        </p:nvSpPr>
        <p:spPr bwMode="auto">
          <a:xfrm>
            <a:off x="8639175" y="4573588"/>
            <a:ext cx="142875" cy="142875"/>
          </a:xfrm>
          <a:prstGeom prst="rect">
            <a:avLst/>
          </a:prstGeom>
          <a:solidFill>
            <a:schemeClr val="bg1"/>
          </a:solidFill>
          <a:ln w="9525">
            <a:solidFill>
              <a:srgbClr val="D7D773"/>
            </a:solidFill>
            <a:miter lim="800000"/>
            <a:headEnd/>
            <a:tailEnd/>
          </a:ln>
        </p:spPr>
        <p:txBody>
          <a:bodyPr lIns="90000" tIns="46800" rIns="90000" bIns="46800" anchor="ctr">
            <a:spAutoFit/>
          </a:bodyPr>
          <a:lstStyle/>
          <a:p>
            <a:pPr algn="ctr" eaLnBrk="0" hangingPunct="0">
              <a:spcBef>
                <a:spcPct val="50000"/>
              </a:spcBef>
            </a:pPr>
            <a:endParaRPr lang="en-US"/>
          </a:p>
        </p:txBody>
      </p:sp>
      <p:graphicFrame>
        <p:nvGraphicFramePr>
          <p:cNvPr id="77" name="Table 76"/>
          <p:cNvGraphicFramePr>
            <a:graphicFrameLocks noGrp="1"/>
          </p:cNvGraphicFramePr>
          <p:nvPr/>
        </p:nvGraphicFramePr>
        <p:xfrm>
          <a:off x="1816100" y="1863725"/>
          <a:ext cx="7762875" cy="1887538"/>
        </p:xfrm>
        <a:graphic>
          <a:graphicData uri="http://schemas.openxmlformats.org/drawingml/2006/table">
            <a:tbl>
              <a:tblPr firstRow="1" bandRow="1">
                <a:tableStyleId>{FABFCF23-3B69-468F-B69F-88F6DE6A72F2}</a:tableStyleId>
              </a:tblPr>
              <a:tblGrid>
                <a:gridCol w="7762521"/>
              </a:tblGrid>
              <a:tr h="265493">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sz="1400" b="0" dirty="0" smtClean="0">
                          <a:solidFill>
                            <a:schemeClr val="bg1"/>
                          </a:solidFill>
                          <a:latin typeface="Trebuchet MS" pitchFamily="34" charset="0"/>
                        </a:rPr>
                        <a:t>Reporting</a:t>
                      </a:r>
                      <a:endParaRPr lang="en-US" sz="1400" b="0" dirty="0">
                        <a:latin typeface="Trebuchet MS"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solidFill>
                      <a:srgbClr val="D2C378"/>
                    </a:solidFill>
                  </a:tcPr>
                </a:tc>
              </a:tr>
              <a:tr h="182880">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kumimoji="1" lang="en-US" sz="1200" dirty="0" smtClean="0">
                          <a:solidFill>
                            <a:srgbClr val="006443"/>
                          </a:solidFill>
                          <a:latin typeface="+mj-lt"/>
                          <a:cs typeface="Times New Roman" pitchFamily="18" charset="0"/>
                        </a:rPr>
                        <a:t>1.  One consolidated report across all accounts	</a:t>
                      </a:r>
                      <a:endParaRPr lang="en-US" sz="1200" dirty="0">
                        <a:solidFill>
                          <a:srgbClr val="006443"/>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r h="182880">
                <a:tc>
                  <a:txBody>
                    <a:bodyPr/>
                    <a:lstStyle/>
                    <a:p>
                      <a:pPr marL="228600" indent="-228600" fontAlgn="b">
                        <a:lnSpc>
                          <a:spcPts val="1100"/>
                        </a:lnSpc>
                        <a:buFontTx/>
                        <a:buNone/>
                      </a:pPr>
                      <a:r>
                        <a:rPr kumimoji="1" lang="en-US" sz="1200" kern="1200" dirty="0" smtClean="0">
                          <a:solidFill>
                            <a:srgbClr val="006443"/>
                          </a:solidFill>
                          <a:latin typeface="+mj-lt"/>
                          <a:ea typeface="+mn-ea"/>
                          <a:cs typeface="Times New Roman" pitchFamily="18" charset="0"/>
                        </a:rPr>
                        <a:t>2.</a:t>
                      </a:r>
                      <a:r>
                        <a:rPr kumimoji="1" lang="en-US" sz="1200" kern="1200" baseline="0" dirty="0" smtClean="0">
                          <a:solidFill>
                            <a:srgbClr val="006443"/>
                          </a:solidFill>
                          <a:latin typeface="+mj-lt"/>
                          <a:ea typeface="+mn-ea"/>
                          <a:cs typeface="Times New Roman" pitchFamily="18" charset="0"/>
                        </a:rPr>
                        <a:t>  </a:t>
                      </a:r>
                      <a:r>
                        <a:rPr kumimoji="1" lang="en-US" sz="1200" dirty="0" smtClean="0">
                          <a:solidFill>
                            <a:srgbClr val="006443"/>
                          </a:solidFill>
                          <a:latin typeface="+mj-lt"/>
                          <a:cs typeface="Times New Roman" pitchFamily="18" charset="0"/>
                        </a:rPr>
                        <a:t>Providing key information quarterly</a:t>
                      </a:r>
                      <a:endParaRPr kumimoji="1" lang="en-US" sz="1200" dirty="0">
                        <a:solidFill>
                          <a:srgbClr val="006443"/>
                        </a:solidFill>
                        <a:latin typeface="+mj-lt"/>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2880">
                <a:tc>
                  <a:txBody>
                    <a:bodyPr/>
                    <a:lstStyle/>
                    <a:p>
                      <a:pPr marL="0" marR="0" indent="0" algn="l" defTabSz="914400" rtl="0" eaLnBrk="1" fontAlgn="auto" latinLnBrk="0" hangingPunct="1">
                        <a:lnSpc>
                          <a:spcPts val="1100"/>
                        </a:lnSpc>
                        <a:spcBef>
                          <a:spcPts val="0"/>
                        </a:spcBef>
                        <a:spcAft>
                          <a:spcPts val="0"/>
                        </a:spcAft>
                        <a:buClrTx/>
                        <a:buSzTx/>
                        <a:buFontTx/>
                        <a:buNone/>
                        <a:tabLst>
                          <a:tab pos="166688" algn="l"/>
                        </a:tabLst>
                        <a:defRPr/>
                      </a:pPr>
                      <a:r>
                        <a:rPr kumimoji="1" lang="en-US" sz="1200" kern="1200" dirty="0" smtClean="0">
                          <a:solidFill>
                            <a:srgbClr val="006443"/>
                          </a:solidFill>
                          <a:latin typeface="+mj-lt"/>
                          <a:ea typeface="+mn-ea"/>
                          <a:cs typeface="Times New Roman" pitchFamily="18" charset="0"/>
                        </a:rPr>
                        <a:t>3.	 </a:t>
                      </a:r>
                      <a:r>
                        <a:rPr kumimoji="1" lang="en-US" sz="1200" dirty="0" smtClean="0">
                          <a:solidFill>
                            <a:srgbClr val="006443"/>
                          </a:solidFill>
                          <a:latin typeface="+mj-lt"/>
                          <a:cs typeface="Times New Roman" pitchFamily="18" charset="0"/>
                        </a:rPr>
                        <a:t>a) Capital invested and current market value</a:t>
                      </a:r>
                      <a:endParaRPr kumimoji="1" lang="en-US" sz="1200" kern="1200" dirty="0" smtClean="0">
                        <a:solidFill>
                          <a:srgbClr val="006443"/>
                        </a:solidFill>
                        <a:latin typeface="+mj-lt"/>
                        <a:ea typeface="+mn-ea"/>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r h="182880">
                <a:tc>
                  <a:txBody>
                    <a:bodyPr/>
                    <a:lstStyle/>
                    <a:p>
                      <a:pPr marL="0" marR="0" indent="0" algn="l" defTabSz="914400" rtl="0" eaLnBrk="1" fontAlgn="auto" latinLnBrk="0" hangingPunct="1">
                        <a:lnSpc>
                          <a:spcPts val="1100"/>
                        </a:lnSpc>
                        <a:spcBef>
                          <a:spcPts val="0"/>
                        </a:spcBef>
                        <a:spcAft>
                          <a:spcPts val="0"/>
                        </a:spcAft>
                        <a:buClrTx/>
                        <a:buSzTx/>
                        <a:buFontTx/>
                        <a:buNone/>
                        <a:tabLst>
                          <a:tab pos="166688" algn="l"/>
                        </a:tabLst>
                        <a:defRPr/>
                      </a:pPr>
                      <a:r>
                        <a:rPr kumimoji="1" lang="en-US" sz="1200" dirty="0" smtClean="0">
                          <a:solidFill>
                            <a:srgbClr val="006443"/>
                          </a:solidFill>
                          <a:latin typeface="+mj-lt"/>
                          <a:cs typeface="Times New Roman" pitchFamily="18" charset="0"/>
                        </a:rPr>
                        <a:t>	 b) Historical rates of return over various periods, compared to a benchmark</a:t>
                      </a:r>
                      <a:endParaRPr kumimoji="1" lang="en-US" sz="1200" kern="1200" dirty="0" smtClean="0">
                        <a:solidFill>
                          <a:srgbClr val="006443"/>
                        </a:solidFill>
                        <a:latin typeface="+mj-lt"/>
                        <a:ea typeface="+mn-ea"/>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2880">
                <a:tc>
                  <a:txBody>
                    <a:bodyPr/>
                    <a:lstStyle/>
                    <a:p>
                      <a:pPr>
                        <a:lnSpc>
                          <a:spcPts val="1100"/>
                        </a:lnSpc>
                        <a:tabLst>
                          <a:tab pos="166688" algn="l"/>
                        </a:tabLst>
                      </a:pPr>
                      <a:r>
                        <a:rPr kumimoji="1" lang="en-US" sz="1200" dirty="0" smtClean="0">
                          <a:solidFill>
                            <a:srgbClr val="006443"/>
                          </a:solidFill>
                          <a:latin typeface="+mj-lt"/>
                          <a:cs typeface="Times New Roman" pitchFamily="18" charset="0"/>
                        </a:rPr>
                        <a:t>	 c) Changes in portfolio since last reporting period</a:t>
                      </a:r>
                      <a:endParaRPr kumimoji="1" lang="en-US" sz="1200" kern="1200" dirty="0" smtClean="0">
                        <a:solidFill>
                          <a:srgbClr val="006443"/>
                        </a:solidFill>
                        <a:latin typeface="+mj-lt"/>
                        <a:ea typeface="+mn-ea"/>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r h="182880">
                <a:tc>
                  <a:txBody>
                    <a:bodyPr/>
                    <a:lstStyle/>
                    <a:p>
                      <a:pPr marL="228600" indent="-228600" fontAlgn="b">
                        <a:lnSpc>
                          <a:spcPts val="1100"/>
                        </a:lnSpc>
                      </a:pPr>
                      <a:r>
                        <a:rPr kumimoji="1" lang="en-US" sz="1200" dirty="0" smtClean="0">
                          <a:solidFill>
                            <a:srgbClr val="006443"/>
                          </a:solidFill>
                          <a:latin typeface="+mj-lt"/>
                          <a:cs typeface="Times New Roman" pitchFamily="18" charset="0"/>
                        </a:rPr>
                        <a:t>4.</a:t>
                      </a:r>
                      <a:r>
                        <a:rPr kumimoji="1" lang="en-US" sz="1200" baseline="0" dirty="0" smtClean="0">
                          <a:solidFill>
                            <a:srgbClr val="006443"/>
                          </a:solidFill>
                          <a:latin typeface="+mj-lt"/>
                          <a:cs typeface="Times New Roman" pitchFamily="18" charset="0"/>
                        </a:rPr>
                        <a:t>  </a:t>
                      </a:r>
                      <a:r>
                        <a:rPr kumimoji="1" lang="en-US" sz="1200" dirty="0" smtClean="0">
                          <a:solidFill>
                            <a:srgbClr val="006443"/>
                          </a:solidFill>
                          <a:latin typeface="+mj-lt"/>
                          <a:cs typeface="Times New Roman" pitchFamily="18" charset="0"/>
                        </a:rPr>
                        <a:t>Simplified annual tax information including capital gains, income, dividends and return of capital</a:t>
                      </a:r>
                      <a:endParaRPr kumimoji="1" lang="en-US" sz="1200" dirty="0">
                        <a:solidFill>
                          <a:srgbClr val="006443"/>
                        </a:solidFill>
                        <a:latin typeface="+mj-lt"/>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2880">
                <a:tc>
                  <a:txBody>
                    <a:bodyPr/>
                    <a:lstStyle/>
                    <a:p>
                      <a:pPr marL="228600" indent="-228600" fontAlgn="b">
                        <a:lnSpc>
                          <a:spcPts val="1100"/>
                        </a:lnSpc>
                      </a:pPr>
                      <a:r>
                        <a:rPr kumimoji="1" lang="en-US" sz="1200" dirty="0" smtClean="0">
                          <a:solidFill>
                            <a:srgbClr val="006443"/>
                          </a:solidFill>
                          <a:latin typeface="+mj-lt"/>
                          <a:cs typeface="Times New Roman" pitchFamily="18" charset="0"/>
                        </a:rPr>
                        <a:t>5.</a:t>
                      </a:r>
                      <a:r>
                        <a:rPr kumimoji="1" lang="en-US" sz="1200" baseline="0" dirty="0" smtClean="0">
                          <a:solidFill>
                            <a:srgbClr val="006443"/>
                          </a:solidFill>
                          <a:latin typeface="+mj-lt"/>
                          <a:cs typeface="Times New Roman" pitchFamily="18" charset="0"/>
                        </a:rPr>
                        <a:t>  </a:t>
                      </a:r>
                      <a:r>
                        <a:rPr kumimoji="1" lang="en-US" sz="1200" dirty="0" smtClean="0">
                          <a:solidFill>
                            <a:srgbClr val="006443"/>
                          </a:solidFill>
                          <a:latin typeface="+mj-lt"/>
                          <a:cs typeface="Times New Roman" pitchFamily="18" charset="0"/>
                        </a:rPr>
                        <a:t>On-line access for clients and advisors</a:t>
                      </a:r>
                      <a:endParaRPr kumimoji="1" lang="en-US" sz="1200" dirty="0">
                        <a:solidFill>
                          <a:srgbClr val="006443"/>
                        </a:solidFill>
                        <a:latin typeface="+mj-lt"/>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bl>
          </a:graphicData>
        </a:graphic>
      </p:graphicFrame>
      <p:sp>
        <p:nvSpPr>
          <p:cNvPr id="78" name="Rectangle 14"/>
          <p:cNvSpPr>
            <a:spLocks noChangeArrowheads="1"/>
          </p:cNvSpPr>
          <p:nvPr/>
        </p:nvSpPr>
        <p:spPr bwMode="auto">
          <a:xfrm>
            <a:off x="9220200" y="2406650"/>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79" name="Rectangle 15"/>
          <p:cNvSpPr>
            <a:spLocks noChangeArrowheads="1"/>
          </p:cNvSpPr>
          <p:nvPr/>
        </p:nvSpPr>
        <p:spPr bwMode="auto">
          <a:xfrm>
            <a:off x="9220200" y="2630488"/>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80" name="Rectangle 16"/>
          <p:cNvSpPr>
            <a:spLocks noChangeArrowheads="1"/>
          </p:cNvSpPr>
          <p:nvPr/>
        </p:nvSpPr>
        <p:spPr bwMode="auto">
          <a:xfrm>
            <a:off x="9220200" y="2867025"/>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81" name="Rectangle 17"/>
          <p:cNvSpPr>
            <a:spLocks noChangeArrowheads="1"/>
          </p:cNvSpPr>
          <p:nvPr/>
        </p:nvSpPr>
        <p:spPr bwMode="auto">
          <a:xfrm>
            <a:off x="9220200" y="3101975"/>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82" name="Rectangle 18"/>
          <p:cNvSpPr>
            <a:spLocks noChangeArrowheads="1"/>
          </p:cNvSpPr>
          <p:nvPr/>
        </p:nvSpPr>
        <p:spPr bwMode="auto">
          <a:xfrm>
            <a:off x="9220200" y="3325813"/>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83" name="Rectangle 19"/>
          <p:cNvSpPr>
            <a:spLocks noChangeArrowheads="1"/>
          </p:cNvSpPr>
          <p:nvPr/>
        </p:nvSpPr>
        <p:spPr bwMode="auto">
          <a:xfrm>
            <a:off x="9220200" y="3538538"/>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85" name="Rectangle 21"/>
          <p:cNvSpPr>
            <a:spLocks noChangeArrowheads="1"/>
          </p:cNvSpPr>
          <p:nvPr/>
        </p:nvSpPr>
        <p:spPr bwMode="auto">
          <a:xfrm>
            <a:off x="9220200" y="2171700"/>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10613" name="Text Box 22"/>
          <p:cNvSpPr txBox="1">
            <a:spLocks noChangeArrowheads="1"/>
          </p:cNvSpPr>
          <p:nvPr/>
        </p:nvSpPr>
        <p:spPr bwMode="auto">
          <a:xfrm>
            <a:off x="8372475" y="1841500"/>
            <a:ext cx="628650" cy="309563"/>
          </a:xfrm>
          <a:prstGeom prst="rect">
            <a:avLst/>
          </a:prstGeom>
          <a:noFill/>
          <a:ln w="9525">
            <a:noFill/>
            <a:miter lim="800000"/>
            <a:headEnd/>
            <a:tailEnd/>
          </a:ln>
        </p:spPr>
        <p:txBody>
          <a:bodyPr wrap="none" lIns="90000" tIns="46800" rIns="90000" bIns="46800">
            <a:spAutoFit/>
          </a:bodyPr>
          <a:lstStyle/>
          <a:p>
            <a:pPr algn="ctr" eaLnBrk="0" hangingPunct="0">
              <a:spcBef>
                <a:spcPct val="50000"/>
              </a:spcBef>
            </a:pPr>
            <a:r>
              <a:rPr lang="en-US" sz="1400">
                <a:latin typeface="Trebuchet MS" pitchFamily="34" charset="0"/>
              </a:rPr>
              <a:t>CC&amp;L</a:t>
            </a:r>
          </a:p>
        </p:txBody>
      </p:sp>
      <p:sp>
        <p:nvSpPr>
          <p:cNvPr id="110614" name="Text Box 23"/>
          <p:cNvSpPr txBox="1">
            <a:spLocks noChangeArrowheads="1"/>
          </p:cNvSpPr>
          <p:nvPr/>
        </p:nvSpPr>
        <p:spPr bwMode="auto">
          <a:xfrm>
            <a:off x="8951913" y="1841500"/>
            <a:ext cx="638175" cy="309563"/>
          </a:xfrm>
          <a:prstGeom prst="rect">
            <a:avLst/>
          </a:prstGeom>
          <a:noFill/>
          <a:ln w="9525">
            <a:noFill/>
            <a:miter lim="800000"/>
            <a:headEnd/>
            <a:tailEnd/>
          </a:ln>
        </p:spPr>
        <p:txBody>
          <a:bodyPr wrap="none" lIns="90000" tIns="46800" rIns="90000" bIns="46800">
            <a:spAutoFit/>
          </a:bodyPr>
          <a:lstStyle/>
          <a:p>
            <a:pPr algn="ctr" eaLnBrk="0" hangingPunct="0">
              <a:spcBef>
                <a:spcPct val="50000"/>
              </a:spcBef>
            </a:pPr>
            <a:r>
              <a:rPr lang="en-US" sz="1400">
                <a:latin typeface="Trebuchet MS" pitchFamily="34" charset="0"/>
              </a:rPr>
              <a:t>Other</a:t>
            </a:r>
          </a:p>
        </p:txBody>
      </p:sp>
      <p:grpSp>
        <p:nvGrpSpPr>
          <p:cNvPr id="110615" name="Group 88"/>
          <p:cNvGrpSpPr>
            <a:grpSpLocks/>
          </p:cNvGrpSpPr>
          <p:nvPr/>
        </p:nvGrpSpPr>
        <p:grpSpPr bwMode="auto">
          <a:xfrm>
            <a:off x="8618538" y="2667000"/>
            <a:ext cx="95250" cy="117475"/>
            <a:chOff x="8286420" y="1604948"/>
            <a:chExt cx="176567" cy="217983"/>
          </a:xfrm>
        </p:grpSpPr>
        <p:cxnSp>
          <p:nvCxnSpPr>
            <p:cNvPr id="90" name="Straight Connector 89"/>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91" name="Straight Connector 90"/>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10616" name="Group 91"/>
          <p:cNvGrpSpPr>
            <a:grpSpLocks/>
          </p:cNvGrpSpPr>
          <p:nvPr/>
        </p:nvGrpSpPr>
        <p:grpSpPr bwMode="auto">
          <a:xfrm>
            <a:off x="8618538" y="2444750"/>
            <a:ext cx="95250" cy="117475"/>
            <a:chOff x="8286420" y="1604948"/>
            <a:chExt cx="176567" cy="217983"/>
          </a:xfrm>
        </p:grpSpPr>
        <p:cxnSp>
          <p:nvCxnSpPr>
            <p:cNvPr id="93" name="Straight Connector 92"/>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94" name="Straight Connector 93"/>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10617" name="Group 94"/>
          <p:cNvGrpSpPr>
            <a:grpSpLocks/>
          </p:cNvGrpSpPr>
          <p:nvPr/>
        </p:nvGrpSpPr>
        <p:grpSpPr bwMode="auto">
          <a:xfrm>
            <a:off x="8618538" y="2900363"/>
            <a:ext cx="95250" cy="119062"/>
            <a:chOff x="8286420" y="1604948"/>
            <a:chExt cx="176567" cy="217983"/>
          </a:xfrm>
        </p:grpSpPr>
        <p:cxnSp>
          <p:nvCxnSpPr>
            <p:cNvPr id="96" name="Straight Connector 95"/>
            <p:cNvCxnSpPr/>
            <p:nvPr/>
          </p:nvCxnSpPr>
          <p:spPr bwMode="auto">
            <a:xfrm rot="16200000" flipH="1">
              <a:off x="8275248" y="1732378"/>
              <a:ext cx="95912"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97" name="Straight Connector 96"/>
            <p:cNvCxnSpPr/>
            <p:nvPr/>
          </p:nvCxnSpPr>
          <p:spPr bwMode="auto">
            <a:xfrm rot="5400000" flipH="1" flipV="1">
              <a:off x="8303969" y="1663911"/>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10618" name="Group 97"/>
          <p:cNvGrpSpPr>
            <a:grpSpLocks/>
          </p:cNvGrpSpPr>
          <p:nvPr/>
        </p:nvGrpSpPr>
        <p:grpSpPr bwMode="auto">
          <a:xfrm>
            <a:off x="8618538" y="3135313"/>
            <a:ext cx="95250" cy="117475"/>
            <a:chOff x="8286420" y="1604948"/>
            <a:chExt cx="176567" cy="217983"/>
          </a:xfrm>
        </p:grpSpPr>
        <p:cxnSp>
          <p:nvCxnSpPr>
            <p:cNvPr id="99" name="Straight Connector 98"/>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00" name="Straight Connector 99"/>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10619" name="Group 100"/>
          <p:cNvGrpSpPr>
            <a:grpSpLocks/>
          </p:cNvGrpSpPr>
          <p:nvPr/>
        </p:nvGrpSpPr>
        <p:grpSpPr bwMode="auto">
          <a:xfrm>
            <a:off x="8618538" y="3357563"/>
            <a:ext cx="95250" cy="117475"/>
            <a:chOff x="8286420" y="1604948"/>
            <a:chExt cx="176567" cy="217983"/>
          </a:xfrm>
        </p:grpSpPr>
        <p:cxnSp>
          <p:nvCxnSpPr>
            <p:cNvPr id="102" name="Straight Connector 101"/>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03" name="Straight Connector 102"/>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10620" name="Group 103"/>
          <p:cNvGrpSpPr>
            <a:grpSpLocks/>
          </p:cNvGrpSpPr>
          <p:nvPr/>
        </p:nvGrpSpPr>
        <p:grpSpPr bwMode="auto">
          <a:xfrm>
            <a:off x="8618538" y="3568700"/>
            <a:ext cx="95250" cy="117475"/>
            <a:chOff x="8286420" y="1604948"/>
            <a:chExt cx="176567" cy="217983"/>
          </a:xfrm>
        </p:grpSpPr>
        <p:cxnSp>
          <p:nvCxnSpPr>
            <p:cNvPr id="105" name="Straight Connector 104"/>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06" name="Straight Connector 105"/>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10621" name="Group 112"/>
          <p:cNvGrpSpPr>
            <a:grpSpLocks/>
          </p:cNvGrpSpPr>
          <p:nvPr/>
        </p:nvGrpSpPr>
        <p:grpSpPr bwMode="auto">
          <a:xfrm>
            <a:off x="8618538" y="2211388"/>
            <a:ext cx="95250" cy="117475"/>
            <a:chOff x="8286420" y="1604948"/>
            <a:chExt cx="176567" cy="217983"/>
          </a:xfrm>
        </p:grpSpPr>
        <p:cxnSp>
          <p:nvCxnSpPr>
            <p:cNvPr id="114" name="Straight Connector 113"/>
            <p:cNvCxnSpPr/>
            <p:nvPr/>
          </p:nvCxnSpPr>
          <p:spPr bwMode="auto">
            <a:xfrm rot="16200000" flipH="1">
              <a:off x="8276074" y="1733123"/>
              <a:ext cx="94263" cy="73569"/>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15" name="Straight Connector 114"/>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aphicFrame>
        <p:nvGraphicFramePr>
          <p:cNvPr id="116" name="Table 115"/>
          <p:cNvGraphicFramePr>
            <a:graphicFrameLocks noGrp="1"/>
          </p:cNvGraphicFramePr>
          <p:nvPr/>
        </p:nvGraphicFramePr>
        <p:xfrm>
          <a:off x="1838325" y="3890963"/>
          <a:ext cx="7740650" cy="998537"/>
        </p:xfrm>
        <a:graphic>
          <a:graphicData uri="http://schemas.openxmlformats.org/drawingml/2006/table">
            <a:tbl>
              <a:tblPr firstRow="1" bandRow="1">
                <a:tableStyleId>{FABFCF23-3B69-468F-B69F-88F6DE6A72F2}</a:tableStyleId>
              </a:tblPr>
              <a:tblGrid>
                <a:gridCol w="7740919"/>
              </a:tblGrid>
              <a:tr h="258061">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sz="1400" b="0" dirty="0" smtClean="0">
                          <a:solidFill>
                            <a:schemeClr val="bg1"/>
                          </a:solidFill>
                          <a:latin typeface="Trebuchet MS" pitchFamily="34" charset="0"/>
                        </a:rPr>
                        <a:t>Relationship</a:t>
                      </a:r>
                      <a:endParaRPr lang="en-US"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solidFill>
                      <a:srgbClr val="D2C378"/>
                    </a:solidFill>
                  </a:tcPr>
                </a:tc>
              </a:tr>
              <a:tr h="267601">
                <a:tc>
                  <a:txBody>
                    <a:bodyPr/>
                    <a:lstStyle/>
                    <a:p>
                      <a:pPr marL="228600" marR="0" lvl="0" indent="-228600" algn="l" defTabSz="914400" rtl="0" eaLnBrk="0" fontAlgn="b" latinLnBrk="0" hangingPunct="0">
                        <a:lnSpc>
                          <a:spcPts val="1100"/>
                        </a:lnSpc>
                        <a:spcBef>
                          <a:spcPct val="0"/>
                        </a:spcBef>
                        <a:spcAft>
                          <a:spcPct val="0"/>
                        </a:spcAft>
                        <a:buClrTx/>
                        <a:buSzTx/>
                        <a:buFontTx/>
                        <a:buNone/>
                        <a:tabLst/>
                        <a:defRPr/>
                      </a:pPr>
                      <a:r>
                        <a:rPr kumimoji="1" lang="en-US" sz="1200" kern="1200" noProof="0" dirty="0" smtClean="0">
                          <a:solidFill>
                            <a:srgbClr val="006443"/>
                          </a:solidFill>
                          <a:latin typeface="+mj-lt"/>
                          <a:ea typeface="+mn-ea"/>
                          <a:cs typeface="Times New Roman" pitchFamily="18" charset="0"/>
                        </a:rPr>
                        <a:t>1.  </a:t>
                      </a:r>
                      <a:r>
                        <a:rPr kumimoji="1" lang="en-US" sz="1200" dirty="0" smtClean="0">
                          <a:solidFill>
                            <a:srgbClr val="006443"/>
                          </a:solidFill>
                          <a:latin typeface="+mj-lt"/>
                          <a:cs typeface="Times New Roman" pitchFamily="18" charset="0"/>
                        </a:rPr>
                        <a:t>Dedicated Portfolio Manager understanding your accounts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r h="201168">
                <a:tc>
                  <a:txBody>
                    <a:bodyPr/>
                    <a:lstStyle/>
                    <a:p>
                      <a:pPr marL="228600" indent="-228600" fontAlgn="b">
                        <a:lnSpc>
                          <a:spcPts val="1100"/>
                        </a:lnSpc>
                        <a:buFontTx/>
                        <a:buNone/>
                      </a:pPr>
                      <a:r>
                        <a:rPr kumimoji="1" lang="en-US" sz="1200" dirty="0" smtClean="0">
                          <a:solidFill>
                            <a:srgbClr val="006443"/>
                          </a:solidFill>
                          <a:latin typeface="+mj-lt"/>
                          <a:cs typeface="Times New Roman" pitchFamily="18" charset="0"/>
                        </a:rPr>
                        <a:t>2.  Periodic meetings at the discretion of yourself and your advisor</a:t>
                      </a:r>
                      <a:endParaRPr kumimoji="1" lang="en-US" sz="1200" dirty="0">
                        <a:solidFill>
                          <a:srgbClr val="006443"/>
                        </a:solidFill>
                        <a:latin typeface="+mj-lt"/>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01168">
                <a:tc>
                  <a:txBody>
                    <a:bodyPr/>
                    <a:lstStyle/>
                    <a:p>
                      <a:pPr marL="228600" indent="-228600" fontAlgn="b">
                        <a:lnSpc>
                          <a:spcPts val="1100"/>
                        </a:lnSpc>
                        <a:buFontTx/>
                        <a:buNone/>
                      </a:pPr>
                      <a:r>
                        <a:rPr kumimoji="1" lang="en-US" sz="1200" dirty="0" smtClean="0">
                          <a:solidFill>
                            <a:srgbClr val="006443"/>
                          </a:solidFill>
                          <a:latin typeface="+mj-lt"/>
                          <a:cs typeface="Times New Roman" pitchFamily="18" charset="0"/>
                        </a:rPr>
                        <a:t>3.  Investment Counselor partner - working with your current professionals - advisor/accountant/lawyer</a:t>
                      </a:r>
                      <a:endParaRPr kumimoji="1" lang="en-US" sz="1200" dirty="0">
                        <a:solidFill>
                          <a:srgbClr val="006443"/>
                        </a:solidFill>
                        <a:latin typeface="+mj-lt"/>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bl>
          </a:graphicData>
        </a:graphic>
      </p:graphicFrame>
      <p:sp>
        <p:nvSpPr>
          <p:cNvPr id="117" name="Rectangle 14"/>
          <p:cNvSpPr>
            <a:spLocks noChangeArrowheads="1"/>
          </p:cNvSpPr>
          <p:nvPr/>
        </p:nvSpPr>
        <p:spPr bwMode="auto">
          <a:xfrm>
            <a:off x="9242425" y="4471988"/>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18" name="Rectangle 15"/>
          <p:cNvSpPr>
            <a:spLocks noChangeArrowheads="1"/>
          </p:cNvSpPr>
          <p:nvPr/>
        </p:nvSpPr>
        <p:spPr bwMode="auto">
          <a:xfrm>
            <a:off x="9242425" y="4702175"/>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24" name="Rectangle 21"/>
          <p:cNvSpPr>
            <a:spLocks noChangeArrowheads="1"/>
          </p:cNvSpPr>
          <p:nvPr/>
        </p:nvSpPr>
        <p:spPr bwMode="auto">
          <a:xfrm>
            <a:off x="9242425" y="4241800"/>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10630" name="Text Box 22"/>
          <p:cNvSpPr txBox="1">
            <a:spLocks noChangeArrowheads="1"/>
          </p:cNvSpPr>
          <p:nvPr/>
        </p:nvSpPr>
        <p:spPr bwMode="auto">
          <a:xfrm>
            <a:off x="8393113" y="3878263"/>
            <a:ext cx="630237" cy="311150"/>
          </a:xfrm>
          <a:prstGeom prst="rect">
            <a:avLst/>
          </a:prstGeom>
          <a:noFill/>
          <a:ln w="9525">
            <a:noFill/>
            <a:miter lim="800000"/>
            <a:headEnd/>
            <a:tailEnd/>
          </a:ln>
        </p:spPr>
        <p:txBody>
          <a:bodyPr wrap="none" lIns="90000" tIns="46800" rIns="90000" bIns="46800">
            <a:spAutoFit/>
          </a:bodyPr>
          <a:lstStyle/>
          <a:p>
            <a:pPr algn="ctr" eaLnBrk="0" hangingPunct="0">
              <a:spcBef>
                <a:spcPct val="50000"/>
              </a:spcBef>
            </a:pPr>
            <a:r>
              <a:rPr lang="en-US" sz="1400">
                <a:latin typeface="Trebuchet MS" pitchFamily="34" charset="0"/>
              </a:rPr>
              <a:t>CC&amp;L</a:t>
            </a:r>
          </a:p>
        </p:txBody>
      </p:sp>
      <p:sp>
        <p:nvSpPr>
          <p:cNvPr id="110631" name="Text Box 23"/>
          <p:cNvSpPr txBox="1">
            <a:spLocks noChangeArrowheads="1"/>
          </p:cNvSpPr>
          <p:nvPr/>
        </p:nvSpPr>
        <p:spPr bwMode="auto">
          <a:xfrm>
            <a:off x="8974138" y="3878263"/>
            <a:ext cx="638175" cy="311150"/>
          </a:xfrm>
          <a:prstGeom prst="rect">
            <a:avLst/>
          </a:prstGeom>
          <a:noFill/>
          <a:ln w="9525">
            <a:noFill/>
            <a:miter lim="800000"/>
            <a:headEnd/>
            <a:tailEnd/>
          </a:ln>
        </p:spPr>
        <p:txBody>
          <a:bodyPr wrap="none" lIns="90000" tIns="46800" rIns="90000" bIns="46800">
            <a:spAutoFit/>
          </a:bodyPr>
          <a:lstStyle/>
          <a:p>
            <a:pPr algn="ctr" eaLnBrk="0" hangingPunct="0">
              <a:spcBef>
                <a:spcPct val="50000"/>
              </a:spcBef>
            </a:pPr>
            <a:r>
              <a:rPr lang="en-US" sz="1400">
                <a:latin typeface="Trebuchet MS" pitchFamily="34" charset="0"/>
              </a:rPr>
              <a:t>Other</a:t>
            </a:r>
          </a:p>
        </p:txBody>
      </p:sp>
      <p:grpSp>
        <p:nvGrpSpPr>
          <p:cNvPr id="110632" name="Group 127"/>
          <p:cNvGrpSpPr>
            <a:grpSpLocks/>
          </p:cNvGrpSpPr>
          <p:nvPr/>
        </p:nvGrpSpPr>
        <p:grpSpPr bwMode="auto">
          <a:xfrm>
            <a:off x="8639175" y="4716463"/>
            <a:ext cx="95250" cy="117475"/>
            <a:chOff x="8286420" y="1604948"/>
            <a:chExt cx="176567" cy="217983"/>
          </a:xfrm>
        </p:grpSpPr>
        <p:cxnSp>
          <p:nvCxnSpPr>
            <p:cNvPr id="129" name="Straight Connector 128"/>
            <p:cNvCxnSpPr/>
            <p:nvPr/>
          </p:nvCxnSpPr>
          <p:spPr bwMode="auto">
            <a:xfrm rot="16200000" flipH="1">
              <a:off x="8276074" y="1733123"/>
              <a:ext cx="94263" cy="73571"/>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30" name="Straight Connector 129"/>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10633" name="Group 130"/>
          <p:cNvGrpSpPr>
            <a:grpSpLocks/>
          </p:cNvGrpSpPr>
          <p:nvPr/>
        </p:nvGrpSpPr>
        <p:grpSpPr bwMode="auto">
          <a:xfrm>
            <a:off x="8639175" y="4487863"/>
            <a:ext cx="95250" cy="117475"/>
            <a:chOff x="8286420" y="1604948"/>
            <a:chExt cx="176567" cy="217983"/>
          </a:xfrm>
        </p:grpSpPr>
        <p:cxnSp>
          <p:nvCxnSpPr>
            <p:cNvPr id="132" name="Straight Connector 131"/>
            <p:cNvCxnSpPr/>
            <p:nvPr/>
          </p:nvCxnSpPr>
          <p:spPr bwMode="auto">
            <a:xfrm rot="16200000" flipH="1">
              <a:off x="8276074" y="1733123"/>
              <a:ext cx="94263" cy="73571"/>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33" name="Straight Connector 132"/>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10634" name="Group 151"/>
          <p:cNvGrpSpPr>
            <a:grpSpLocks/>
          </p:cNvGrpSpPr>
          <p:nvPr/>
        </p:nvGrpSpPr>
        <p:grpSpPr bwMode="auto">
          <a:xfrm>
            <a:off x="8639175" y="4248150"/>
            <a:ext cx="95250" cy="117475"/>
            <a:chOff x="8286420" y="1604948"/>
            <a:chExt cx="176567" cy="217983"/>
          </a:xfrm>
        </p:grpSpPr>
        <p:cxnSp>
          <p:nvCxnSpPr>
            <p:cNvPr id="153" name="Straight Connector 152"/>
            <p:cNvCxnSpPr/>
            <p:nvPr/>
          </p:nvCxnSpPr>
          <p:spPr bwMode="auto">
            <a:xfrm rot="16200000" flipH="1">
              <a:off x="8276074" y="1733123"/>
              <a:ext cx="94263" cy="73571"/>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54" name="Straight Connector 153"/>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sp>
        <p:nvSpPr>
          <p:cNvPr id="110635" name="Rectangle 30"/>
          <p:cNvSpPr>
            <a:spLocks noChangeArrowheads="1"/>
          </p:cNvSpPr>
          <p:nvPr/>
        </p:nvSpPr>
        <p:spPr bwMode="auto">
          <a:xfrm>
            <a:off x="8680450" y="5556250"/>
            <a:ext cx="142875" cy="142875"/>
          </a:xfrm>
          <a:prstGeom prst="rect">
            <a:avLst/>
          </a:prstGeom>
          <a:solidFill>
            <a:schemeClr val="bg1"/>
          </a:solidFill>
          <a:ln w="9525">
            <a:solidFill>
              <a:srgbClr val="D7D773"/>
            </a:solidFill>
            <a:miter lim="800000"/>
            <a:headEnd/>
            <a:tailEnd/>
          </a:ln>
        </p:spPr>
        <p:txBody>
          <a:bodyPr lIns="90000" tIns="46800" rIns="90000" bIns="46800" anchor="ctr">
            <a:spAutoFit/>
          </a:bodyPr>
          <a:lstStyle/>
          <a:p>
            <a:pPr algn="ctr" eaLnBrk="0" hangingPunct="0">
              <a:spcBef>
                <a:spcPct val="50000"/>
              </a:spcBef>
            </a:pPr>
            <a:endParaRPr lang="en-US"/>
          </a:p>
        </p:txBody>
      </p:sp>
      <p:sp>
        <p:nvSpPr>
          <p:cNvPr id="110636" name="Rectangle 31"/>
          <p:cNvSpPr>
            <a:spLocks noChangeArrowheads="1"/>
          </p:cNvSpPr>
          <p:nvPr/>
        </p:nvSpPr>
        <p:spPr bwMode="auto">
          <a:xfrm>
            <a:off x="8680450" y="5773738"/>
            <a:ext cx="142875" cy="142875"/>
          </a:xfrm>
          <a:prstGeom prst="rect">
            <a:avLst/>
          </a:prstGeom>
          <a:solidFill>
            <a:schemeClr val="bg1"/>
          </a:solidFill>
          <a:ln w="9525">
            <a:solidFill>
              <a:srgbClr val="D7D773"/>
            </a:solidFill>
            <a:miter lim="800000"/>
            <a:headEnd/>
            <a:tailEnd/>
          </a:ln>
        </p:spPr>
        <p:txBody>
          <a:bodyPr lIns="90000" tIns="46800" rIns="90000" bIns="46800" anchor="ctr">
            <a:spAutoFit/>
          </a:bodyPr>
          <a:lstStyle/>
          <a:p>
            <a:pPr algn="ctr" eaLnBrk="0" hangingPunct="0">
              <a:spcBef>
                <a:spcPct val="50000"/>
              </a:spcBef>
            </a:pPr>
            <a:endParaRPr lang="en-US"/>
          </a:p>
        </p:txBody>
      </p:sp>
      <p:graphicFrame>
        <p:nvGraphicFramePr>
          <p:cNvPr id="158" name="Table 157"/>
          <p:cNvGraphicFramePr>
            <a:graphicFrameLocks noGrp="1"/>
          </p:cNvGraphicFramePr>
          <p:nvPr/>
        </p:nvGraphicFramePr>
        <p:xfrm>
          <a:off x="1879600" y="5091113"/>
          <a:ext cx="7740650" cy="962025"/>
        </p:xfrm>
        <a:graphic>
          <a:graphicData uri="http://schemas.openxmlformats.org/drawingml/2006/table">
            <a:tbl>
              <a:tblPr firstRow="1" bandRow="1">
                <a:tableStyleId>{FABFCF23-3B69-468F-B69F-88F6DE6A72F2}</a:tableStyleId>
              </a:tblPr>
              <a:tblGrid>
                <a:gridCol w="7740919"/>
              </a:tblGrid>
              <a:tr h="201168">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sz="1400" b="0" dirty="0" smtClean="0">
                          <a:solidFill>
                            <a:schemeClr val="bg1"/>
                          </a:solidFill>
                          <a:latin typeface="Trebuchet MS" pitchFamily="34" charset="0"/>
                        </a:rPr>
                        <a:t>Fees</a:t>
                      </a:r>
                      <a:endParaRPr lang="en-US"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solidFill>
                      <a:srgbClr val="D2C378"/>
                    </a:solidFill>
                  </a:tcPr>
                </a:tc>
              </a:tr>
              <a:tr h="201168">
                <a:tc>
                  <a:txBody>
                    <a:bodyPr/>
                    <a:lstStyle/>
                    <a:p>
                      <a:pPr marL="228600" marR="0" lvl="0" indent="-228600" algn="l" defTabSz="914400" rtl="0" eaLnBrk="0" fontAlgn="b" latinLnBrk="0" hangingPunct="0">
                        <a:lnSpc>
                          <a:spcPts val="1100"/>
                        </a:lnSpc>
                        <a:spcBef>
                          <a:spcPct val="0"/>
                        </a:spcBef>
                        <a:spcAft>
                          <a:spcPct val="0"/>
                        </a:spcAft>
                        <a:buClrTx/>
                        <a:buSzTx/>
                        <a:buFontTx/>
                        <a:buNone/>
                        <a:tabLst/>
                        <a:defRPr/>
                      </a:pPr>
                      <a:r>
                        <a:rPr kumimoji="1" lang="en-US" sz="1200" kern="1200" noProof="0" dirty="0" smtClean="0">
                          <a:solidFill>
                            <a:srgbClr val="006443"/>
                          </a:solidFill>
                          <a:latin typeface="+mj-lt"/>
                          <a:ea typeface="+mn-ea"/>
                          <a:cs typeface="Times New Roman" pitchFamily="18" charset="0"/>
                        </a:rPr>
                        <a:t>1.  </a:t>
                      </a:r>
                      <a:r>
                        <a:rPr kumimoji="1" lang="en-US" sz="1200" dirty="0" smtClean="0">
                          <a:solidFill>
                            <a:srgbClr val="006443"/>
                          </a:solidFill>
                          <a:latin typeface="+mj-lt"/>
                          <a:cs typeface="Times New Roman" pitchFamily="18" charset="0"/>
                        </a:rPr>
                        <a:t>Management fee - based upon asset base managed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r h="201168">
                <a:tc>
                  <a:txBody>
                    <a:bodyPr/>
                    <a:lstStyle/>
                    <a:p>
                      <a:pPr marL="228600" indent="-228600" fontAlgn="b">
                        <a:lnSpc>
                          <a:spcPts val="1100"/>
                        </a:lnSpc>
                        <a:buFontTx/>
                        <a:buNone/>
                      </a:pPr>
                      <a:r>
                        <a:rPr kumimoji="1" lang="en-US" sz="1200" dirty="0" smtClean="0">
                          <a:solidFill>
                            <a:srgbClr val="006443"/>
                          </a:solidFill>
                          <a:latin typeface="+mj-lt"/>
                          <a:cs typeface="Times New Roman" pitchFamily="18" charset="0"/>
                        </a:rPr>
                        <a:t>2.</a:t>
                      </a:r>
                      <a:r>
                        <a:rPr kumimoji="1" lang="en-US" sz="1200" baseline="0" dirty="0" smtClean="0">
                          <a:solidFill>
                            <a:srgbClr val="006443"/>
                          </a:solidFill>
                          <a:latin typeface="+mj-lt"/>
                          <a:cs typeface="Times New Roman" pitchFamily="18" charset="0"/>
                        </a:rPr>
                        <a:t>  </a:t>
                      </a:r>
                      <a:r>
                        <a:rPr kumimoji="1" lang="en-US" sz="1200" dirty="0" smtClean="0">
                          <a:solidFill>
                            <a:srgbClr val="006443"/>
                          </a:solidFill>
                          <a:latin typeface="+mj-lt"/>
                          <a:cs typeface="Times New Roman" pitchFamily="18" charset="0"/>
                        </a:rPr>
                        <a:t>Management fee - declining scale for incremental assets managed</a:t>
                      </a:r>
                      <a:endParaRPr kumimoji="1" lang="en-US" sz="1200" dirty="0">
                        <a:solidFill>
                          <a:srgbClr val="006443"/>
                        </a:solidFill>
                        <a:latin typeface="+mj-lt"/>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01168">
                <a:tc>
                  <a:txBody>
                    <a:bodyPr/>
                    <a:lstStyle/>
                    <a:p>
                      <a:pPr marL="228600" marR="0" indent="-228600" algn="l" defTabSz="914400" rtl="0" eaLnBrk="1" fontAlgn="b" latinLnBrk="0" hangingPunct="1">
                        <a:lnSpc>
                          <a:spcPts val="1100"/>
                        </a:lnSpc>
                        <a:spcBef>
                          <a:spcPts val="0"/>
                        </a:spcBef>
                        <a:spcAft>
                          <a:spcPts val="0"/>
                        </a:spcAft>
                        <a:buClrTx/>
                        <a:buSzTx/>
                        <a:buFontTx/>
                        <a:buNone/>
                        <a:tabLst/>
                        <a:defRPr/>
                      </a:pPr>
                      <a:r>
                        <a:rPr kumimoji="1" lang="en-US" sz="1200" dirty="0" smtClean="0">
                          <a:solidFill>
                            <a:srgbClr val="006443"/>
                          </a:solidFill>
                          <a:latin typeface="+mj-lt"/>
                          <a:cs typeface="Times New Roman" pitchFamily="18" charset="0"/>
                        </a:rPr>
                        <a:t>3.  Performance fees - based upon out-performing a benchmark hurdle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bl>
          </a:graphicData>
        </a:graphic>
      </p:graphicFrame>
      <p:sp>
        <p:nvSpPr>
          <p:cNvPr id="159" name="Rectangle 14"/>
          <p:cNvSpPr>
            <a:spLocks noChangeArrowheads="1"/>
          </p:cNvSpPr>
          <p:nvPr/>
        </p:nvSpPr>
        <p:spPr bwMode="auto">
          <a:xfrm>
            <a:off x="9283700" y="5627688"/>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61" name="Rectangle 21"/>
          <p:cNvSpPr>
            <a:spLocks noChangeArrowheads="1"/>
          </p:cNvSpPr>
          <p:nvPr/>
        </p:nvSpPr>
        <p:spPr bwMode="auto">
          <a:xfrm>
            <a:off x="9283700" y="5410200"/>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10644" name="Text Box 22"/>
          <p:cNvSpPr txBox="1">
            <a:spLocks noChangeArrowheads="1"/>
          </p:cNvSpPr>
          <p:nvPr/>
        </p:nvSpPr>
        <p:spPr bwMode="auto">
          <a:xfrm>
            <a:off x="8434388" y="5080000"/>
            <a:ext cx="628650" cy="309563"/>
          </a:xfrm>
          <a:prstGeom prst="rect">
            <a:avLst/>
          </a:prstGeom>
          <a:noFill/>
          <a:ln w="9525">
            <a:noFill/>
            <a:miter lim="800000"/>
            <a:headEnd/>
            <a:tailEnd/>
          </a:ln>
        </p:spPr>
        <p:txBody>
          <a:bodyPr wrap="none" lIns="90000" tIns="46800" rIns="90000" bIns="46800">
            <a:spAutoFit/>
          </a:bodyPr>
          <a:lstStyle/>
          <a:p>
            <a:pPr algn="ctr" eaLnBrk="0" hangingPunct="0">
              <a:spcBef>
                <a:spcPct val="50000"/>
              </a:spcBef>
            </a:pPr>
            <a:r>
              <a:rPr lang="en-US" sz="1400">
                <a:latin typeface="Trebuchet MS" pitchFamily="34" charset="0"/>
              </a:rPr>
              <a:t>CC&amp;L</a:t>
            </a:r>
          </a:p>
        </p:txBody>
      </p:sp>
      <p:sp>
        <p:nvSpPr>
          <p:cNvPr id="110645" name="Text Box 23"/>
          <p:cNvSpPr txBox="1">
            <a:spLocks noChangeArrowheads="1"/>
          </p:cNvSpPr>
          <p:nvPr/>
        </p:nvSpPr>
        <p:spPr bwMode="auto">
          <a:xfrm>
            <a:off x="9015413" y="5080000"/>
            <a:ext cx="638175" cy="309563"/>
          </a:xfrm>
          <a:prstGeom prst="rect">
            <a:avLst/>
          </a:prstGeom>
          <a:noFill/>
          <a:ln w="9525">
            <a:noFill/>
            <a:miter lim="800000"/>
            <a:headEnd/>
            <a:tailEnd/>
          </a:ln>
        </p:spPr>
        <p:txBody>
          <a:bodyPr wrap="none" lIns="90000" tIns="46800" rIns="90000" bIns="46800">
            <a:spAutoFit/>
          </a:bodyPr>
          <a:lstStyle/>
          <a:p>
            <a:pPr algn="ctr" eaLnBrk="0" hangingPunct="0">
              <a:spcBef>
                <a:spcPct val="50000"/>
              </a:spcBef>
            </a:pPr>
            <a:r>
              <a:rPr lang="en-US" sz="1400">
                <a:latin typeface="Trebuchet MS" pitchFamily="34" charset="0"/>
              </a:rPr>
              <a:t>Other</a:t>
            </a:r>
          </a:p>
        </p:txBody>
      </p:sp>
      <p:grpSp>
        <p:nvGrpSpPr>
          <p:cNvPr id="110646" name="Group 166"/>
          <p:cNvGrpSpPr>
            <a:grpSpLocks/>
          </p:cNvGrpSpPr>
          <p:nvPr/>
        </p:nvGrpSpPr>
        <p:grpSpPr bwMode="auto">
          <a:xfrm>
            <a:off x="8680450" y="5654675"/>
            <a:ext cx="95250" cy="117475"/>
            <a:chOff x="8286420" y="1604948"/>
            <a:chExt cx="176567" cy="217983"/>
          </a:xfrm>
        </p:grpSpPr>
        <p:cxnSp>
          <p:nvCxnSpPr>
            <p:cNvPr id="168" name="Straight Connector 167"/>
            <p:cNvCxnSpPr/>
            <p:nvPr/>
          </p:nvCxnSpPr>
          <p:spPr bwMode="auto">
            <a:xfrm rot="16200000" flipH="1">
              <a:off x="8276074" y="1733123"/>
              <a:ext cx="94263" cy="73571"/>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69" name="Straight Connector 168"/>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10647" name="Group 169"/>
          <p:cNvGrpSpPr>
            <a:grpSpLocks/>
          </p:cNvGrpSpPr>
          <p:nvPr/>
        </p:nvGrpSpPr>
        <p:grpSpPr bwMode="auto">
          <a:xfrm>
            <a:off x="8680450" y="5414963"/>
            <a:ext cx="95250" cy="117475"/>
            <a:chOff x="8286420" y="1604948"/>
            <a:chExt cx="176567" cy="217983"/>
          </a:xfrm>
        </p:grpSpPr>
        <p:cxnSp>
          <p:nvCxnSpPr>
            <p:cNvPr id="171" name="Straight Connector 170"/>
            <p:cNvCxnSpPr/>
            <p:nvPr/>
          </p:nvCxnSpPr>
          <p:spPr bwMode="auto">
            <a:xfrm rot="16200000" flipH="1">
              <a:off x="8276074" y="1733123"/>
              <a:ext cx="94263" cy="73571"/>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72" name="Straight Connector 171"/>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aphicFrame>
        <p:nvGraphicFramePr>
          <p:cNvPr id="176" name="Table 175"/>
          <p:cNvGraphicFramePr>
            <a:graphicFrameLocks noGrp="1"/>
          </p:cNvGraphicFramePr>
          <p:nvPr/>
        </p:nvGraphicFramePr>
        <p:xfrm>
          <a:off x="1874838" y="6224588"/>
          <a:ext cx="7740650" cy="1193800"/>
        </p:xfrm>
        <a:graphic>
          <a:graphicData uri="http://schemas.openxmlformats.org/drawingml/2006/table">
            <a:tbl>
              <a:tblPr firstRow="1" bandRow="1">
                <a:tableStyleId>{FABFCF23-3B69-468F-B69F-88F6DE6A72F2}</a:tableStyleId>
              </a:tblPr>
              <a:tblGrid>
                <a:gridCol w="7740919"/>
              </a:tblGrid>
              <a:tr h="261777">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sz="1400" b="0" dirty="0" smtClean="0">
                          <a:solidFill>
                            <a:schemeClr val="bg1"/>
                          </a:solidFill>
                          <a:latin typeface="Trebuchet MS" pitchFamily="34" charset="0"/>
                        </a:rPr>
                        <a:t>Intangibles</a:t>
                      </a:r>
                      <a:endParaRPr lang="en-US"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solidFill>
                      <a:srgbClr val="D2C378"/>
                    </a:solidFill>
                  </a:tcPr>
                </a:tc>
              </a:tr>
              <a:tr h="201168">
                <a:tc>
                  <a:txBody>
                    <a:bodyPr/>
                    <a:lstStyle/>
                    <a:p>
                      <a:pPr marL="228600" marR="0" lvl="0" indent="-228600" algn="l" defTabSz="914400" rtl="0" eaLnBrk="0" fontAlgn="b" latinLnBrk="0" hangingPunct="0">
                        <a:lnSpc>
                          <a:spcPts val="1100"/>
                        </a:lnSpc>
                        <a:spcBef>
                          <a:spcPct val="0"/>
                        </a:spcBef>
                        <a:spcAft>
                          <a:spcPct val="0"/>
                        </a:spcAft>
                        <a:buClrTx/>
                        <a:buSzTx/>
                        <a:buFontTx/>
                        <a:buNone/>
                        <a:tabLst/>
                        <a:defRPr/>
                      </a:pPr>
                      <a:r>
                        <a:rPr kumimoji="1" lang="en-US" sz="1200" kern="1200" noProof="0" dirty="0" smtClean="0">
                          <a:solidFill>
                            <a:srgbClr val="006443"/>
                          </a:solidFill>
                          <a:latin typeface="+mj-lt"/>
                          <a:ea typeface="+mn-ea"/>
                          <a:cs typeface="Times New Roman" pitchFamily="18" charset="0"/>
                        </a:rPr>
                        <a:t>1.  </a:t>
                      </a:r>
                      <a:r>
                        <a:rPr kumimoji="1" lang="en-US" sz="1200" dirty="0" smtClean="0">
                          <a:solidFill>
                            <a:srgbClr val="006443"/>
                          </a:solidFill>
                          <a:latin typeface="+mj-lt"/>
                          <a:cs typeface="Times New Roman" pitchFamily="18" charset="0"/>
                        </a:rPr>
                        <a:t>Professionalism – professional corporate culture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01168">
                <a:tc>
                  <a:txBody>
                    <a:bodyPr/>
                    <a:lstStyle/>
                    <a:p>
                      <a:pPr marL="228600" indent="-228600" fontAlgn="b">
                        <a:lnSpc>
                          <a:spcPts val="1100"/>
                        </a:lnSpc>
                        <a:buFontTx/>
                        <a:buNone/>
                      </a:pPr>
                      <a:r>
                        <a:rPr kumimoji="1" lang="en-US" sz="1200" kern="1200" dirty="0" smtClean="0">
                          <a:solidFill>
                            <a:srgbClr val="006443"/>
                          </a:solidFill>
                          <a:latin typeface="+mj-lt"/>
                          <a:ea typeface="+mn-ea"/>
                          <a:cs typeface="Times New Roman" pitchFamily="18" charset="0"/>
                        </a:rPr>
                        <a:t>2.  Historic stability - legacy of firm and customer loyalty</a:t>
                      </a:r>
                      <a:endParaRPr kumimoji="1" lang="en-US" sz="1200" kern="1200" dirty="0">
                        <a:solidFill>
                          <a:srgbClr val="006443"/>
                        </a:solidFill>
                        <a:latin typeface="+mj-lt"/>
                        <a:ea typeface="+mn-ea"/>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r h="201168">
                <a:tc>
                  <a:txBody>
                    <a:bodyPr/>
                    <a:lstStyle/>
                    <a:p>
                      <a:pPr marL="228600" marR="0" indent="-228600" algn="l" defTabSz="914400" rtl="0" eaLnBrk="1" fontAlgn="b" latinLnBrk="0" hangingPunct="1">
                        <a:lnSpc>
                          <a:spcPts val="1100"/>
                        </a:lnSpc>
                        <a:spcBef>
                          <a:spcPts val="0"/>
                        </a:spcBef>
                        <a:spcAft>
                          <a:spcPts val="0"/>
                        </a:spcAft>
                        <a:buClrTx/>
                        <a:buSzTx/>
                        <a:buFontTx/>
                        <a:buNone/>
                        <a:tabLst/>
                        <a:defRPr/>
                      </a:pPr>
                      <a:r>
                        <a:rPr kumimoji="1" lang="en-US" sz="1200" kern="1200" dirty="0" smtClean="0">
                          <a:solidFill>
                            <a:srgbClr val="006443"/>
                          </a:solidFill>
                          <a:latin typeface="+mj-lt"/>
                          <a:ea typeface="+mn-ea"/>
                          <a:cs typeface="Times New Roman" pitchFamily="18" charset="0"/>
                        </a:rPr>
                        <a:t>3.  Reputation - industry/peer and client sentiment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01168">
                <a:tc>
                  <a:txBody>
                    <a:bodyPr/>
                    <a:lstStyle/>
                    <a:p>
                      <a:pPr marL="228600" marR="0" indent="-228600" algn="l" defTabSz="914400" rtl="0" eaLnBrk="1" fontAlgn="b" latinLnBrk="0" hangingPunct="1">
                        <a:lnSpc>
                          <a:spcPts val="1100"/>
                        </a:lnSpc>
                        <a:spcBef>
                          <a:spcPts val="0"/>
                        </a:spcBef>
                        <a:spcAft>
                          <a:spcPts val="0"/>
                        </a:spcAft>
                        <a:buClrTx/>
                        <a:buSzTx/>
                        <a:buFontTx/>
                        <a:buNone/>
                        <a:tabLst/>
                        <a:defRPr/>
                      </a:pPr>
                      <a:r>
                        <a:rPr kumimoji="1" lang="en-US" sz="1200" kern="1200" dirty="0" smtClean="0">
                          <a:solidFill>
                            <a:srgbClr val="006443"/>
                          </a:solidFill>
                          <a:latin typeface="+mj-lt"/>
                          <a:ea typeface="+mn-ea"/>
                          <a:cs typeface="Times New Roman" pitchFamily="18" charset="0"/>
                        </a:rPr>
                        <a:t>4. </a:t>
                      </a:r>
                      <a:r>
                        <a:rPr kumimoji="1" lang="en-US" sz="1200" kern="1200" baseline="0" dirty="0" smtClean="0">
                          <a:solidFill>
                            <a:srgbClr val="006443"/>
                          </a:solidFill>
                          <a:latin typeface="+mj-lt"/>
                          <a:ea typeface="+mn-ea"/>
                          <a:cs typeface="Times New Roman" pitchFamily="18" charset="0"/>
                        </a:rPr>
                        <a:t> </a:t>
                      </a:r>
                      <a:r>
                        <a:rPr kumimoji="1" lang="en-US" sz="1200" kern="1200" dirty="0" smtClean="0">
                          <a:solidFill>
                            <a:srgbClr val="006443"/>
                          </a:solidFill>
                          <a:latin typeface="+mj-lt"/>
                          <a:ea typeface="+mn-ea"/>
                          <a:cs typeface="Times New Roman" pitchFamily="18" charset="0"/>
                        </a:rPr>
                        <a:t>Flexibility - to deliver solution consistent with your needs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F0DC"/>
                    </a:solidFill>
                  </a:tcPr>
                </a:tc>
              </a:tr>
            </a:tbl>
          </a:graphicData>
        </a:graphic>
      </p:graphicFrame>
      <p:sp>
        <p:nvSpPr>
          <p:cNvPr id="177" name="Rectangle 14"/>
          <p:cNvSpPr>
            <a:spLocks noChangeArrowheads="1"/>
          </p:cNvSpPr>
          <p:nvPr/>
        </p:nvSpPr>
        <p:spPr bwMode="auto">
          <a:xfrm>
            <a:off x="9278938" y="6772275"/>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78" name="Rectangle 15"/>
          <p:cNvSpPr>
            <a:spLocks noChangeArrowheads="1"/>
          </p:cNvSpPr>
          <p:nvPr/>
        </p:nvSpPr>
        <p:spPr bwMode="auto">
          <a:xfrm>
            <a:off x="9278938" y="6991350"/>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79" name="Rectangle 21"/>
          <p:cNvSpPr>
            <a:spLocks noChangeArrowheads="1"/>
          </p:cNvSpPr>
          <p:nvPr/>
        </p:nvSpPr>
        <p:spPr bwMode="auto">
          <a:xfrm>
            <a:off x="9278938" y="6532563"/>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
        <p:nvSpPr>
          <p:cNvPr id="110657" name="Text Box 22"/>
          <p:cNvSpPr txBox="1">
            <a:spLocks noChangeArrowheads="1"/>
          </p:cNvSpPr>
          <p:nvPr/>
        </p:nvSpPr>
        <p:spPr bwMode="auto">
          <a:xfrm>
            <a:off x="8431213" y="6224588"/>
            <a:ext cx="628650" cy="309562"/>
          </a:xfrm>
          <a:prstGeom prst="rect">
            <a:avLst/>
          </a:prstGeom>
          <a:noFill/>
          <a:ln w="9525">
            <a:noFill/>
            <a:miter lim="800000"/>
            <a:headEnd/>
            <a:tailEnd/>
          </a:ln>
        </p:spPr>
        <p:txBody>
          <a:bodyPr wrap="none" lIns="90000" tIns="46800" rIns="90000" bIns="46800">
            <a:spAutoFit/>
          </a:bodyPr>
          <a:lstStyle/>
          <a:p>
            <a:pPr algn="ctr" eaLnBrk="0" hangingPunct="0">
              <a:spcBef>
                <a:spcPct val="50000"/>
              </a:spcBef>
            </a:pPr>
            <a:r>
              <a:rPr lang="en-US" sz="1400">
                <a:latin typeface="Trebuchet MS" pitchFamily="34" charset="0"/>
              </a:rPr>
              <a:t>CC&amp;L</a:t>
            </a:r>
          </a:p>
        </p:txBody>
      </p:sp>
      <p:sp>
        <p:nvSpPr>
          <p:cNvPr id="110658" name="Text Box 23"/>
          <p:cNvSpPr txBox="1">
            <a:spLocks noChangeArrowheads="1"/>
          </p:cNvSpPr>
          <p:nvPr/>
        </p:nvSpPr>
        <p:spPr bwMode="auto">
          <a:xfrm>
            <a:off x="9010650" y="6224588"/>
            <a:ext cx="638175" cy="309562"/>
          </a:xfrm>
          <a:prstGeom prst="rect">
            <a:avLst/>
          </a:prstGeom>
          <a:noFill/>
          <a:ln w="9525">
            <a:noFill/>
            <a:miter lim="800000"/>
            <a:headEnd/>
            <a:tailEnd/>
          </a:ln>
        </p:spPr>
        <p:txBody>
          <a:bodyPr wrap="none" lIns="90000" tIns="46800" rIns="90000" bIns="46800">
            <a:spAutoFit/>
          </a:bodyPr>
          <a:lstStyle/>
          <a:p>
            <a:pPr algn="ctr" eaLnBrk="0" hangingPunct="0">
              <a:spcBef>
                <a:spcPct val="50000"/>
              </a:spcBef>
            </a:pPr>
            <a:r>
              <a:rPr lang="en-US" sz="1400">
                <a:latin typeface="Trebuchet MS" pitchFamily="34" charset="0"/>
              </a:rPr>
              <a:t>Other</a:t>
            </a:r>
          </a:p>
        </p:txBody>
      </p:sp>
      <p:grpSp>
        <p:nvGrpSpPr>
          <p:cNvPr id="110659" name="Group 184"/>
          <p:cNvGrpSpPr>
            <a:grpSpLocks/>
          </p:cNvGrpSpPr>
          <p:nvPr/>
        </p:nvGrpSpPr>
        <p:grpSpPr bwMode="auto">
          <a:xfrm>
            <a:off x="8677275" y="6777038"/>
            <a:ext cx="95250" cy="119062"/>
            <a:chOff x="8286420" y="1604948"/>
            <a:chExt cx="176567" cy="217983"/>
          </a:xfrm>
        </p:grpSpPr>
        <p:cxnSp>
          <p:nvCxnSpPr>
            <p:cNvPr id="186" name="Straight Connector 185"/>
            <p:cNvCxnSpPr/>
            <p:nvPr/>
          </p:nvCxnSpPr>
          <p:spPr bwMode="auto">
            <a:xfrm rot="16200000" flipH="1">
              <a:off x="8275248" y="1732378"/>
              <a:ext cx="95912" cy="73571"/>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87" name="Straight Connector 186"/>
            <p:cNvCxnSpPr/>
            <p:nvPr/>
          </p:nvCxnSpPr>
          <p:spPr bwMode="auto">
            <a:xfrm rot="5400000" flipH="1" flipV="1">
              <a:off x="8303969" y="1663911"/>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10660" name="Group 187"/>
          <p:cNvGrpSpPr>
            <a:grpSpLocks/>
          </p:cNvGrpSpPr>
          <p:nvPr/>
        </p:nvGrpSpPr>
        <p:grpSpPr bwMode="auto">
          <a:xfrm>
            <a:off x="8677275" y="6537325"/>
            <a:ext cx="95250" cy="117475"/>
            <a:chOff x="8286420" y="1604948"/>
            <a:chExt cx="176567" cy="217983"/>
          </a:xfrm>
        </p:grpSpPr>
        <p:cxnSp>
          <p:nvCxnSpPr>
            <p:cNvPr id="189" name="Straight Connector 188"/>
            <p:cNvCxnSpPr/>
            <p:nvPr/>
          </p:nvCxnSpPr>
          <p:spPr bwMode="auto">
            <a:xfrm rot="16200000" flipH="1">
              <a:off x="8276074" y="1733123"/>
              <a:ext cx="94263" cy="73571"/>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90" name="Straight Connector 189"/>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sp>
        <p:nvSpPr>
          <p:cNvPr id="191" name="Rectangle 15"/>
          <p:cNvSpPr>
            <a:spLocks noChangeArrowheads="1"/>
          </p:cNvSpPr>
          <p:nvPr/>
        </p:nvSpPr>
        <p:spPr bwMode="auto">
          <a:xfrm>
            <a:off x="9275763" y="7232650"/>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grpSp>
        <p:nvGrpSpPr>
          <p:cNvPr id="110662" name="Group 191"/>
          <p:cNvGrpSpPr>
            <a:grpSpLocks/>
          </p:cNvGrpSpPr>
          <p:nvPr/>
        </p:nvGrpSpPr>
        <p:grpSpPr bwMode="auto">
          <a:xfrm>
            <a:off x="8674100" y="7235825"/>
            <a:ext cx="95250" cy="119063"/>
            <a:chOff x="8286420" y="1604948"/>
            <a:chExt cx="176567" cy="217983"/>
          </a:xfrm>
        </p:grpSpPr>
        <p:cxnSp>
          <p:nvCxnSpPr>
            <p:cNvPr id="193" name="Straight Connector 192"/>
            <p:cNvCxnSpPr/>
            <p:nvPr/>
          </p:nvCxnSpPr>
          <p:spPr bwMode="auto">
            <a:xfrm rot="16200000" flipH="1">
              <a:off x="8275249" y="1732376"/>
              <a:ext cx="95913" cy="73571"/>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94" name="Straight Connector 193"/>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10663" name="Group 194"/>
          <p:cNvGrpSpPr>
            <a:grpSpLocks/>
          </p:cNvGrpSpPr>
          <p:nvPr/>
        </p:nvGrpSpPr>
        <p:grpSpPr bwMode="auto">
          <a:xfrm>
            <a:off x="8674100" y="7007225"/>
            <a:ext cx="95250" cy="119063"/>
            <a:chOff x="8286420" y="1604948"/>
            <a:chExt cx="176567" cy="217983"/>
          </a:xfrm>
        </p:grpSpPr>
        <p:cxnSp>
          <p:nvCxnSpPr>
            <p:cNvPr id="196" name="Straight Connector 195"/>
            <p:cNvCxnSpPr/>
            <p:nvPr/>
          </p:nvCxnSpPr>
          <p:spPr bwMode="auto">
            <a:xfrm rot="16200000" flipH="1">
              <a:off x="8275249" y="1732376"/>
              <a:ext cx="95913" cy="73571"/>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97" name="Straight Connector 196"/>
            <p:cNvCxnSpPr/>
            <p:nvPr/>
          </p:nvCxnSpPr>
          <p:spPr bwMode="auto">
            <a:xfrm rot="5400000" flipH="1" flipV="1">
              <a:off x="8303968" y="1663912"/>
              <a:ext cx="217983" cy="100055"/>
            </a:xfrm>
            <a:prstGeom prst="line">
              <a:avLst/>
            </a:prstGeom>
            <a:ln w="9525">
              <a:solidFill>
                <a:srgbClr val="00644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sp>
        <p:nvSpPr>
          <p:cNvPr id="201" name="Rectangle 14"/>
          <p:cNvSpPr>
            <a:spLocks noChangeArrowheads="1"/>
          </p:cNvSpPr>
          <p:nvPr/>
        </p:nvSpPr>
        <p:spPr bwMode="auto">
          <a:xfrm>
            <a:off x="9278938" y="5868988"/>
            <a:ext cx="142875" cy="142875"/>
          </a:xfrm>
          <a:prstGeom prst="rect">
            <a:avLst/>
          </a:prstGeom>
          <a:solidFill>
            <a:schemeClr val="bg1"/>
          </a:solidFill>
          <a:ln w="6350">
            <a:solidFill>
              <a:srgbClr val="006443"/>
            </a:solidFill>
            <a:miter lim="800000"/>
            <a:headEnd/>
            <a:tailEnd/>
          </a:ln>
          <a:effectLst>
            <a:outerShdw blurRad="50800" dist="38100" dir="2700000" algn="tl" rotWithShape="0">
              <a:prstClr val="black">
                <a:alpha val="40000"/>
              </a:prstClr>
            </a:outerShdw>
          </a:effectLst>
        </p:spPr>
        <p:txBody>
          <a:bodyPr lIns="90000" tIns="46800" rIns="90000" bIns="46800" anchor="ctr">
            <a:spAutoFit/>
          </a:bodyPr>
          <a:lstStyle/>
          <a:p>
            <a:pPr algn="ctr" eaLnBrk="0" hangingPunct="0">
              <a:spcBef>
                <a:spcPct val="50000"/>
              </a:spcBef>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title"/>
          </p:nvPr>
        </p:nvSpPr>
        <p:spPr>
          <a:xfrm>
            <a:off x="2284413" y="831850"/>
            <a:ext cx="7031037" cy="528638"/>
          </a:xfrm>
        </p:spPr>
        <p:txBody>
          <a:bodyPr/>
          <a:lstStyle/>
          <a:p>
            <a:r>
              <a:rPr lang="en-US" smtClean="0"/>
              <a:t>Personal Advisory Board</a:t>
            </a:r>
          </a:p>
        </p:txBody>
      </p:sp>
      <p:sp>
        <p:nvSpPr>
          <p:cNvPr id="19458" name="Rectangle 7"/>
          <p:cNvSpPr>
            <a:spLocks noGrp="1" noChangeArrowheads="1"/>
          </p:cNvSpPr>
          <p:nvPr>
            <p:ph type="body" idx="1"/>
          </p:nvPr>
        </p:nvSpPr>
        <p:spPr>
          <a:xfrm>
            <a:off x="2571750" y="6934200"/>
            <a:ext cx="7685088" cy="376238"/>
          </a:xfrm>
        </p:spPr>
        <p:txBody>
          <a:bodyPr/>
          <a:lstStyle/>
          <a:p>
            <a:r>
              <a:rPr lang="en-US" smtClean="0"/>
              <a:t>Keeping all advisors focused and cooperative</a:t>
            </a:r>
          </a:p>
        </p:txBody>
      </p:sp>
      <p:pic>
        <p:nvPicPr>
          <p:cNvPr id="19459" name="Picture 15" descr="Client_PC Chart"/>
          <p:cNvPicPr>
            <a:picLocks noChangeAspect="1" noChangeArrowheads="1"/>
          </p:cNvPicPr>
          <p:nvPr/>
        </p:nvPicPr>
        <p:blipFill>
          <a:blip r:embed="rId3"/>
          <a:srcRect/>
          <a:stretch>
            <a:fillRect/>
          </a:stretch>
        </p:blipFill>
        <p:spPr bwMode="auto">
          <a:xfrm>
            <a:off x="2284413" y="1858963"/>
            <a:ext cx="6248400" cy="4691062"/>
          </a:xfrm>
          <a:prstGeom prst="rect">
            <a:avLst/>
          </a:prstGeom>
          <a:noFill/>
          <a:ln w="9525">
            <a:noFill/>
            <a:miter lim="800000"/>
            <a:headEnd/>
            <a:tailEnd/>
          </a:ln>
        </p:spPr>
      </p:pic>
      <p:pic>
        <p:nvPicPr>
          <p:cNvPr id="19460" name="Picture 17" descr="T:\PCM\Marketing\DTP\PCM Images\images for PCM covers\Four Seasons 049.jpg"/>
          <p:cNvPicPr>
            <a:picLocks noChangeAspect="1" noChangeArrowheads="1"/>
          </p:cNvPicPr>
          <p:nvPr/>
        </p:nvPicPr>
        <p:blipFill>
          <a:blip r:embed="rId4"/>
          <a:srcRect/>
          <a:stretch>
            <a:fillRect/>
          </a:stretch>
        </p:blipFill>
        <p:spPr bwMode="auto">
          <a:xfrm>
            <a:off x="457200" y="715963"/>
            <a:ext cx="1216025" cy="1216025"/>
          </a:xfrm>
          <a:prstGeom prst="rect">
            <a:avLst/>
          </a:prstGeom>
          <a:noFill/>
          <a:ln w="9525">
            <a:noFill/>
            <a:miter lim="800000"/>
            <a:headEnd/>
            <a:tailEnd/>
          </a:ln>
        </p:spPr>
      </p:pic>
      <p:pic>
        <p:nvPicPr>
          <p:cNvPr id="19461" name="Picture 80" descr="T:\Group\DTP\Logos\PCM\Microsoft use\CCLPC_logo.png"/>
          <p:cNvPicPr>
            <a:picLocks noChangeAspect="1" noChangeArrowheads="1"/>
          </p:cNvPicPr>
          <p:nvPr/>
        </p:nvPicPr>
        <p:blipFill>
          <a:blip r:embed="rId5"/>
          <a:srcRect/>
          <a:stretch>
            <a:fillRect/>
          </a:stretch>
        </p:blipFill>
        <p:spPr bwMode="auto">
          <a:xfrm>
            <a:off x="7451725" y="6645275"/>
            <a:ext cx="1955800" cy="401638"/>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2178050" y="776288"/>
            <a:ext cx="7278688" cy="512762"/>
          </a:xfrm>
          <a:prstGeom prst="rect">
            <a:avLst/>
          </a:prstGeom>
          <a:noFill/>
          <a:ln w="9525">
            <a:noFill/>
            <a:miter lim="800000"/>
            <a:headEnd/>
            <a:tailEnd/>
          </a:ln>
        </p:spPr>
        <p:txBody>
          <a:bodyPr lIns="101882" tIns="50941" rIns="101882" bIns="50941">
            <a:spAutoFit/>
          </a:bodyPr>
          <a:lstStyle/>
          <a:p>
            <a:pPr defTabSz="1019175">
              <a:lnSpc>
                <a:spcPct val="90000"/>
              </a:lnSpc>
            </a:pPr>
            <a:r>
              <a:rPr lang="en-US" sz="3000">
                <a:solidFill>
                  <a:srgbClr val="9B9B00"/>
                </a:solidFill>
              </a:rPr>
              <a:t>Home Construction Project</a:t>
            </a:r>
            <a:endParaRPr lang="en-US" sz="2000" b="0">
              <a:solidFill>
                <a:srgbClr val="9B9B00"/>
              </a:solidFill>
            </a:endParaRPr>
          </a:p>
        </p:txBody>
      </p:sp>
      <p:pic>
        <p:nvPicPr>
          <p:cNvPr id="21506" name="Picture 3" descr="G:\CCLFG\Marketing Services\Trials\PCM - Lorrie\PCM presentation\photos for presentation - test\red leaf.tif"/>
          <p:cNvPicPr>
            <a:picLocks noChangeAspect="1" noChangeArrowheads="1"/>
          </p:cNvPicPr>
          <p:nvPr/>
        </p:nvPicPr>
        <p:blipFill>
          <a:blip r:embed="rId3"/>
          <a:srcRect/>
          <a:stretch>
            <a:fillRect/>
          </a:stretch>
        </p:blipFill>
        <p:spPr bwMode="auto">
          <a:xfrm>
            <a:off x="417513" y="541338"/>
            <a:ext cx="1338262" cy="1343025"/>
          </a:xfrm>
          <a:prstGeom prst="rect">
            <a:avLst/>
          </a:prstGeom>
          <a:noFill/>
          <a:ln w="12700">
            <a:noFill/>
            <a:miter lim="800000"/>
            <a:headEnd/>
            <a:tailEnd/>
          </a:ln>
        </p:spPr>
      </p:pic>
      <p:sp>
        <p:nvSpPr>
          <p:cNvPr id="21507" name="Line 9"/>
          <p:cNvSpPr>
            <a:spLocks noChangeShapeType="1"/>
          </p:cNvSpPr>
          <p:nvPr/>
        </p:nvSpPr>
        <p:spPr bwMode="auto">
          <a:xfrm>
            <a:off x="3475038" y="2908300"/>
            <a:ext cx="0" cy="420688"/>
          </a:xfrm>
          <a:prstGeom prst="line">
            <a:avLst/>
          </a:prstGeom>
          <a:noFill/>
          <a:ln w="9525">
            <a:solidFill>
              <a:schemeClr val="tx1"/>
            </a:solidFill>
            <a:round/>
            <a:headEnd/>
            <a:tailEnd type="triangle" w="med" len="med"/>
          </a:ln>
        </p:spPr>
        <p:txBody>
          <a:bodyPr wrap="none" anchor="ctr"/>
          <a:lstStyle/>
          <a:p>
            <a:endParaRPr lang="en-US"/>
          </a:p>
        </p:txBody>
      </p:sp>
      <p:grpSp>
        <p:nvGrpSpPr>
          <p:cNvPr id="21508" name="Group 27"/>
          <p:cNvGrpSpPr>
            <a:grpSpLocks/>
          </p:cNvGrpSpPr>
          <p:nvPr/>
        </p:nvGrpSpPr>
        <p:grpSpPr bwMode="auto">
          <a:xfrm>
            <a:off x="869950" y="2170113"/>
            <a:ext cx="8382000" cy="4953000"/>
            <a:chOff x="548" y="1367"/>
            <a:chExt cx="5280" cy="3120"/>
          </a:xfrm>
        </p:grpSpPr>
        <p:sp>
          <p:nvSpPr>
            <p:cNvPr id="21509" name="Oval 7"/>
            <p:cNvSpPr>
              <a:spLocks noChangeArrowheads="1"/>
            </p:cNvSpPr>
            <p:nvPr/>
          </p:nvSpPr>
          <p:spPr bwMode="auto">
            <a:xfrm>
              <a:off x="1627" y="1367"/>
              <a:ext cx="1118" cy="465"/>
            </a:xfrm>
            <a:prstGeom prst="ellipse">
              <a:avLst/>
            </a:prstGeom>
            <a:solidFill>
              <a:srgbClr val="9B9B00"/>
            </a:solidFill>
            <a:ln w="9525">
              <a:noFill/>
              <a:round/>
              <a:headEnd/>
              <a:tailEnd/>
            </a:ln>
          </p:spPr>
          <p:txBody>
            <a:bodyPr wrap="none" anchor="ctr"/>
            <a:lstStyle/>
            <a:p>
              <a:pPr algn="ctr" eaLnBrk="0" hangingPunct="0"/>
              <a:r>
                <a:rPr lang="en-US" sz="1400"/>
                <a:t>Client</a:t>
              </a:r>
            </a:p>
          </p:txBody>
        </p:sp>
        <p:sp>
          <p:nvSpPr>
            <p:cNvPr id="21510" name="Rectangle 8"/>
            <p:cNvSpPr>
              <a:spLocks noChangeArrowheads="1"/>
            </p:cNvSpPr>
            <p:nvPr/>
          </p:nvSpPr>
          <p:spPr bwMode="auto">
            <a:xfrm>
              <a:off x="4813" y="4022"/>
              <a:ext cx="994" cy="465"/>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Carpenters  </a:t>
              </a:r>
            </a:p>
          </p:txBody>
        </p:sp>
        <p:sp>
          <p:nvSpPr>
            <p:cNvPr id="21511" name="Line 10"/>
            <p:cNvSpPr>
              <a:spLocks noChangeShapeType="1"/>
            </p:cNvSpPr>
            <p:nvPr/>
          </p:nvSpPr>
          <p:spPr bwMode="auto">
            <a:xfrm>
              <a:off x="2186" y="2421"/>
              <a:ext cx="0" cy="141"/>
            </a:xfrm>
            <a:prstGeom prst="line">
              <a:avLst/>
            </a:prstGeom>
            <a:noFill/>
            <a:ln w="9525">
              <a:solidFill>
                <a:schemeClr val="tx1"/>
              </a:solidFill>
              <a:round/>
              <a:headEnd/>
              <a:tailEnd type="triangle" w="med" len="med"/>
            </a:ln>
          </p:spPr>
          <p:txBody>
            <a:bodyPr wrap="none" anchor="ctr"/>
            <a:lstStyle/>
            <a:p>
              <a:endParaRPr lang="en-US"/>
            </a:p>
          </p:txBody>
        </p:sp>
        <p:sp>
          <p:nvSpPr>
            <p:cNvPr id="21512" name="Line 11"/>
            <p:cNvSpPr>
              <a:spLocks noChangeShapeType="1"/>
            </p:cNvSpPr>
            <p:nvPr/>
          </p:nvSpPr>
          <p:spPr bwMode="auto">
            <a:xfrm>
              <a:off x="3343" y="3690"/>
              <a:ext cx="0" cy="266"/>
            </a:xfrm>
            <a:prstGeom prst="line">
              <a:avLst/>
            </a:prstGeom>
            <a:noFill/>
            <a:ln w="9525">
              <a:solidFill>
                <a:schemeClr val="tx1"/>
              </a:solidFill>
              <a:round/>
              <a:headEnd/>
              <a:tailEnd type="triangle" w="med" len="med"/>
            </a:ln>
          </p:spPr>
          <p:txBody>
            <a:bodyPr wrap="none" anchor="ctr"/>
            <a:lstStyle/>
            <a:p>
              <a:endParaRPr lang="en-US"/>
            </a:p>
          </p:txBody>
        </p:sp>
        <p:sp>
          <p:nvSpPr>
            <p:cNvPr id="21513" name="Line 12"/>
            <p:cNvSpPr>
              <a:spLocks noChangeShapeType="1"/>
            </p:cNvSpPr>
            <p:nvPr/>
          </p:nvSpPr>
          <p:spPr bwMode="auto">
            <a:xfrm>
              <a:off x="2751" y="1605"/>
              <a:ext cx="1835" cy="0"/>
            </a:xfrm>
            <a:prstGeom prst="line">
              <a:avLst/>
            </a:prstGeom>
            <a:noFill/>
            <a:ln w="9525">
              <a:solidFill>
                <a:schemeClr val="tx1"/>
              </a:solidFill>
              <a:round/>
              <a:headEnd/>
              <a:tailEnd type="triangle" w="med" len="med"/>
            </a:ln>
          </p:spPr>
          <p:txBody>
            <a:bodyPr wrap="none" anchor="ctr"/>
            <a:lstStyle/>
            <a:p>
              <a:endParaRPr lang="en-US"/>
            </a:p>
          </p:txBody>
        </p:sp>
        <p:sp>
          <p:nvSpPr>
            <p:cNvPr id="21514" name="Line 13"/>
            <p:cNvSpPr>
              <a:spLocks noChangeShapeType="1"/>
            </p:cNvSpPr>
            <p:nvPr/>
          </p:nvSpPr>
          <p:spPr bwMode="auto">
            <a:xfrm flipH="1">
              <a:off x="3901" y="1898"/>
              <a:ext cx="685" cy="385"/>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sp>
          <p:nvSpPr>
            <p:cNvPr id="21515" name="Line 14"/>
            <p:cNvSpPr>
              <a:spLocks noChangeShapeType="1"/>
            </p:cNvSpPr>
            <p:nvPr/>
          </p:nvSpPr>
          <p:spPr bwMode="auto">
            <a:xfrm flipH="1">
              <a:off x="3908" y="2375"/>
              <a:ext cx="672" cy="383"/>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sp>
          <p:nvSpPr>
            <p:cNvPr id="21516" name="Rectangle 15"/>
            <p:cNvSpPr>
              <a:spLocks noChangeArrowheads="1"/>
            </p:cNvSpPr>
            <p:nvPr/>
          </p:nvSpPr>
          <p:spPr bwMode="auto">
            <a:xfrm>
              <a:off x="3791" y="4022"/>
              <a:ext cx="994" cy="465"/>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Heating/A.C</a:t>
              </a:r>
            </a:p>
            <a:p>
              <a:pPr algn="ctr" eaLnBrk="0" hangingPunct="0">
                <a:lnSpc>
                  <a:spcPct val="90000"/>
                </a:lnSpc>
              </a:pPr>
              <a:r>
                <a:rPr lang="en-US" sz="1400"/>
                <a:t>Contractors</a:t>
              </a:r>
            </a:p>
          </p:txBody>
        </p:sp>
        <p:sp>
          <p:nvSpPr>
            <p:cNvPr id="21517" name="Rectangle 16"/>
            <p:cNvSpPr>
              <a:spLocks noChangeArrowheads="1"/>
            </p:cNvSpPr>
            <p:nvPr/>
          </p:nvSpPr>
          <p:spPr bwMode="auto">
            <a:xfrm>
              <a:off x="2758" y="4022"/>
              <a:ext cx="994" cy="465"/>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Electrical</a:t>
              </a:r>
            </a:p>
            <a:p>
              <a:pPr algn="ctr" eaLnBrk="0" hangingPunct="0">
                <a:lnSpc>
                  <a:spcPct val="90000"/>
                </a:lnSpc>
              </a:pPr>
              <a:r>
                <a:rPr lang="en-US" sz="1400"/>
                <a:t>Contractor</a:t>
              </a:r>
            </a:p>
          </p:txBody>
        </p:sp>
        <p:sp>
          <p:nvSpPr>
            <p:cNvPr id="21518" name="Rectangle 17"/>
            <p:cNvSpPr>
              <a:spLocks noChangeArrowheads="1"/>
            </p:cNvSpPr>
            <p:nvPr/>
          </p:nvSpPr>
          <p:spPr bwMode="auto">
            <a:xfrm>
              <a:off x="1739" y="4022"/>
              <a:ext cx="993" cy="465"/>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Plumbing</a:t>
              </a:r>
            </a:p>
            <a:p>
              <a:pPr algn="ctr" eaLnBrk="0" hangingPunct="0">
                <a:lnSpc>
                  <a:spcPct val="90000"/>
                </a:lnSpc>
              </a:pPr>
              <a:r>
                <a:rPr lang="en-US" sz="1400"/>
                <a:t>Contractor  </a:t>
              </a:r>
            </a:p>
          </p:txBody>
        </p:sp>
        <p:sp>
          <p:nvSpPr>
            <p:cNvPr id="21519" name="Rectangle 18"/>
            <p:cNvSpPr>
              <a:spLocks noChangeArrowheads="1"/>
            </p:cNvSpPr>
            <p:nvPr/>
          </p:nvSpPr>
          <p:spPr bwMode="auto">
            <a:xfrm>
              <a:off x="2846" y="3217"/>
              <a:ext cx="1006" cy="465"/>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Finishing </a:t>
              </a:r>
            </a:p>
            <a:p>
              <a:pPr algn="ctr" eaLnBrk="0" hangingPunct="0">
                <a:lnSpc>
                  <a:spcPct val="90000"/>
                </a:lnSpc>
              </a:pPr>
              <a:r>
                <a:rPr lang="en-US" sz="1400"/>
                <a:t>Trades</a:t>
              </a:r>
            </a:p>
          </p:txBody>
        </p:sp>
        <p:sp>
          <p:nvSpPr>
            <p:cNvPr id="21520" name="Rectangle 19"/>
            <p:cNvSpPr>
              <a:spLocks noChangeArrowheads="1"/>
            </p:cNvSpPr>
            <p:nvPr/>
          </p:nvSpPr>
          <p:spPr bwMode="auto">
            <a:xfrm>
              <a:off x="4648" y="1433"/>
              <a:ext cx="1180" cy="1594"/>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Architect’s Professional Advisors</a:t>
              </a:r>
            </a:p>
            <a:p>
              <a:pPr algn="ctr" eaLnBrk="0" hangingPunct="0">
                <a:lnSpc>
                  <a:spcPct val="90000"/>
                </a:lnSpc>
              </a:pPr>
              <a:endParaRPr lang="en-US" sz="1400"/>
            </a:p>
            <a:p>
              <a:pPr algn="ctr" eaLnBrk="0" hangingPunct="0">
                <a:lnSpc>
                  <a:spcPct val="90000"/>
                </a:lnSpc>
              </a:pPr>
              <a:endParaRPr lang="en-US" sz="1400"/>
            </a:p>
            <a:p>
              <a:pPr algn="ctr" eaLnBrk="0" hangingPunct="0">
                <a:lnSpc>
                  <a:spcPct val="90000"/>
                </a:lnSpc>
              </a:pPr>
              <a:endParaRPr lang="en-US" sz="1400"/>
            </a:p>
            <a:p>
              <a:pPr algn="ctr" eaLnBrk="0" hangingPunct="0">
                <a:lnSpc>
                  <a:spcPct val="90000"/>
                </a:lnSpc>
              </a:pPr>
              <a:r>
                <a:rPr lang="en-US" sz="1400"/>
                <a:t>Structural Engineer</a:t>
              </a:r>
            </a:p>
            <a:p>
              <a:pPr algn="ctr" eaLnBrk="0" hangingPunct="0">
                <a:lnSpc>
                  <a:spcPct val="90000"/>
                </a:lnSpc>
              </a:pPr>
              <a:endParaRPr lang="en-US" sz="1400"/>
            </a:p>
            <a:p>
              <a:pPr algn="ctr" eaLnBrk="0" hangingPunct="0">
                <a:lnSpc>
                  <a:spcPct val="90000"/>
                </a:lnSpc>
              </a:pPr>
              <a:r>
                <a:rPr lang="en-US" sz="1400"/>
                <a:t>Land Surveyor</a:t>
              </a:r>
            </a:p>
            <a:p>
              <a:pPr algn="ctr" eaLnBrk="0" hangingPunct="0">
                <a:lnSpc>
                  <a:spcPct val="90000"/>
                </a:lnSpc>
              </a:pPr>
              <a:endParaRPr lang="en-US" sz="1400"/>
            </a:p>
            <a:p>
              <a:pPr algn="ctr" eaLnBrk="0" hangingPunct="0">
                <a:lnSpc>
                  <a:spcPct val="90000"/>
                </a:lnSpc>
              </a:pPr>
              <a:r>
                <a:rPr lang="en-US" sz="1400"/>
                <a:t>Environmental Engineer</a:t>
              </a:r>
            </a:p>
          </p:txBody>
        </p:sp>
        <p:sp>
          <p:nvSpPr>
            <p:cNvPr id="21521" name="Rectangle 20"/>
            <p:cNvSpPr>
              <a:spLocks noChangeArrowheads="1"/>
            </p:cNvSpPr>
            <p:nvPr/>
          </p:nvSpPr>
          <p:spPr bwMode="auto">
            <a:xfrm>
              <a:off x="548" y="2155"/>
              <a:ext cx="3292" cy="266"/>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Architect - CCO - (Chief Construction Officer)</a:t>
              </a:r>
            </a:p>
          </p:txBody>
        </p:sp>
        <p:sp>
          <p:nvSpPr>
            <p:cNvPr id="21522" name="Rectangle 21"/>
            <p:cNvSpPr>
              <a:spLocks noChangeArrowheads="1"/>
            </p:cNvSpPr>
            <p:nvPr/>
          </p:nvSpPr>
          <p:spPr bwMode="auto">
            <a:xfrm>
              <a:off x="548" y="2628"/>
              <a:ext cx="3292" cy="266"/>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General Contractor </a:t>
              </a:r>
            </a:p>
          </p:txBody>
        </p:sp>
        <p:sp>
          <p:nvSpPr>
            <p:cNvPr id="21523" name="Line 22"/>
            <p:cNvSpPr>
              <a:spLocks noChangeShapeType="1"/>
            </p:cNvSpPr>
            <p:nvPr/>
          </p:nvSpPr>
          <p:spPr bwMode="auto">
            <a:xfrm>
              <a:off x="1107" y="2894"/>
              <a:ext cx="0" cy="265"/>
            </a:xfrm>
            <a:prstGeom prst="line">
              <a:avLst/>
            </a:prstGeom>
            <a:noFill/>
            <a:ln w="9525">
              <a:solidFill>
                <a:schemeClr val="tx1"/>
              </a:solidFill>
              <a:round/>
              <a:headEnd/>
              <a:tailEnd type="triangle" w="med" len="med"/>
            </a:ln>
          </p:spPr>
          <p:txBody>
            <a:bodyPr wrap="none" anchor="ctr"/>
            <a:lstStyle/>
            <a:p>
              <a:endParaRPr lang="en-US"/>
            </a:p>
          </p:txBody>
        </p:sp>
        <p:sp>
          <p:nvSpPr>
            <p:cNvPr id="21524" name="Line 23"/>
            <p:cNvSpPr>
              <a:spLocks noChangeShapeType="1"/>
            </p:cNvSpPr>
            <p:nvPr/>
          </p:nvSpPr>
          <p:spPr bwMode="auto">
            <a:xfrm>
              <a:off x="2194" y="2894"/>
              <a:ext cx="0" cy="265"/>
            </a:xfrm>
            <a:prstGeom prst="line">
              <a:avLst/>
            </a:prstGeom>
            <a:noFill/>
            <a:ln w="9525">
              <a:solidFill>
                <a:schemeClr val="tx1"/>
              </a:solidFill>
              <a:round/>
              <a:headEnd/>
              <a:tailEnd type="triangle" w="med" len="med"/>
            </a:ln>
          </p:spPr>
          <p:txBody>
            <a:bodyPr wrap="none" anchor="ctr"/>
            <a:lstStyle/>
            <a:p>
              <a:endParaRPr lang="en-US"/>
            </a:p>
          </p:txBody>
        </p:sp>
        <p:sp>
          <p:nvSpPr>
            <p:cNvPr id="21525" name="Rectangle 24"/>
            <p:cNvSpPr>
              <a:spLocks noChangeArrowheads="1"/>
            </p:cNvSpPr>
            <p:nvPr/>
          </p:nvSpPr>
          <p:spPr bwMode="auto">
            <a:xfrm>
              <a:off x="1697" y="3226"/>
              <a:ext cx="1006" cy="464"/>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Framing </a:t>
              </a:r>
            </a:p>
            <a:p>
              <a:pPr algn="ctr" eaLnBrk="0" hangingPunct="0">
                <a:lnSpc>
                  <a:spcPct val="90000"/>
                </a:lnSpc>
              </a:pPr>
              <a:r>
                <a:rPr lang="en-US" sz="1400"/>
                <a:t>Contractor</a:t>
              </a:r>
            </a:p>
          </p:txBody>
        </p:sp>
        <p:sp>
          <p:nvSpPr>
            <p:cNvPr id="21526" name="Rectangle 25"/>
            <p:cNvSpPr>
              <a:spLocks noChangeArrowheads="1"/>
            </p:cNvSpPr>
            <p:nvPr/>
          </p:nvSpPr>
          <p:spPr bwMode="auto">
            <a:xfrm>
              <a:off x="548" y="3217"/>
              <a:ext cx="1006" cy="465"/>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Site Preparation  </a:t>
              </a:r>
            </a:p>
            <a:p>
              <a:pPr algn="ctr" eaLnBrk="0" hangingPunct="0">
                <a:lnSpc>
                  <a:spcPct val="90000"/>
                </a:lnSpc>
              </a:pPr>
              <a:r>
                <a:rPr lang="en-US" sz="1400"/>
                <a:t>Contractor</a:t>
              </a:r>
            </a:p>
          </p:txBody>
        </p:sp>
        <p:sp>
          <p:nvSpPr>
            <p:cNvPr id="21527" name="Line 26"/>
            <p:cNvSpPr>
              <a:spLocks noChangeShapeType="1"/>
            </p:cNvSpPr>
            <p:nvPr/>
          </p:nvSpPr>
          <p:spPr bwMode="auto">
            <a:xfrm>
              <a:off x="3219" y="2894"/>
              <a:ext cx="0" cy="265"/>
            </a:xfrm>
            <a:prstGeom prst="line">
              <a:avLst/>
            </a:prstGeom>
            <a:noFill/>
            <a:ln w="9525">
              <a:solidFill>
                <a:schemeClr val="tx1"/>
              </a:solidFill>
              <a:round/>
              <a:headEnd/>
              <a:tailEnd type="triangle" w="med" len="med"/>
            </a:ln>
          </p:spPr>
          <p:txBody>
            <a:bodyPr wrap="none" anchor="ct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mtClean="0"/>
              <a:t>CC&amp;L Private Capital Model</a:t>
            </a:r>
          </a:p>
        </p:txBody>
      </p:sp>
      <p:sp>
        <p:nvSpPr>
          <p:cNvPr id="23554" name="Oval 4"/>
          <p:cNvSpPr>
            <a:spLocks noChangeArrowheads="1"/>
          </p:cNvSpPr>
          <p:nvPr/>
        </p:nvSpPr>
        <p:spPr bwMode="auto">
          <a:xfrm>
            <a:off x="2339975" y="2090738"/>
            <a:ext cx="2220913" cy="817562"/>
          </a:xfrm>
          <a:prstGeom prst="ellipse">
            <a:avLst/>
          </a:prstGeom>
          <a:solidFill>
            <a:srgbClr val="9B9B00"/>
          </a:solidFill>
          <a:ln w="9525">
            <a:noFill/>
            <a:round/>
            <a:headEnd/>
            <a:tailEnd/>
          </a:ln>
        </p:spPr>
        <p:txBody>
          <a:bodyPr wrap="none" anchor="ctr"/>
          <a:lstStyle/>
          <a:p>
            <a:pPr algn="ctr" eaLnBrk="0" hangingPunct="0">
              <a:spcBef>
                <a:spcPct val="50000"/>
              </a:spcBef>
            </a:pPr>
            <a:endParaRPr lang="en-US"/>
          </a:p>
        </p:txBody>
      </p:sp>
      <p:sp>
        <p:nvSpPr>
          <p:cNvPr id="23555" name="Text Box 5"/>
          <p:cNvSpPr txBox="1">
            <a:spLocks noChangeArrowheads="1"/>
          </p:cNvSpPr>
          <p:nvPr/>
        </p:nvSpPr>
        <p:spPr bwMode="auto">
          <a:xfrm>
            <a:off x="2536825" y="2217738"/>
            <a:ext cx="1849438" cy="523875"/>
          </a:xfrm>
          <a:prstGeom prst="rect">
            <a:avLst/>
          </a:prstGeom>
          <a:noFill/>
          <a:ln w="9525">
            <a:noFill/>
            <a:miter lim="800000"/>
            <a:headEnd/>
            <a:tailEnd/>
          </a:ln>
        </p:spPr>
        <p:txBody>
          <a:bodyPr>
            <a:spAutoFit/>
          </a:bodyPr>
          <a:lstStyle/>
          <a:p>
            <a:pPr algn="ctr" eaLnBrk="0" hangingPunct="0"/>
            <a:r>
              <a:rPr lang="en-US" sz="1400"/>
              <a:t>Client </a:t>
            </a:r>
          </a:p>
          <a:p>
            <a:pPr algn="ctr" eaLnBrk="0" hangingPunct="0"/>
            <a:r>
              <a:rPr lang="en-US" sz="1400"/>
              <a:t>$1.0  Million</a:t>
            </a:r>
          </a:p>
        </p:txBody>
      </p:sp>
      <p:sp>
        <p:nvSpPr>
          <p:cNvPr id="23556" name="Rectangle 6"/>
          <p:cNvSpPr>
            <a:spLocks noChangeArrowheads="1"/>
          </p:cNvSpPr>
          <p:nvPr/>
        </p:nvSpPr>
        <p:spPr bwMode="auto">
          <a:xfrm>
            <a:off x="7629525" y="6384925"/>
            <a:ext cx="1577975" cy="738188"/>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Alternative</a:t>
            </a:r>
          </a:p>
          <a:p>
            <a:pPr algn="ctr" eaLnBrk="0" hangingPunct="0">
              <a:lnSpc>
                <a:spcPct val="90000"/>
              </a:lnSpc>
            </a:pPr>
            <a:r>
              <a:rPr lang="en-US" sz="1400"/>
              <a:t>Asset Classes</a:t>
            </a:r>
          </a:p>
        </p:txBody>
      </p:sp>
      <p:sp>
        <p:nvSpPr>
          <p:cNvPr id="23557" name="Line 7"/>
          <p:cNvSpPr>
            <a:spLocks noChangeShapeType="1"/>
          </p:cNvSpPr>
          <p:nvPr/>
        </p:nvSpPr>
        <p:spPr bwMode="auto">
          <a:xfrm>
            <a:off x="3463925" y="2908300"/>
            <a:ext cx="0" cy="420688"/>
          </a:xfrm>
          <a:prstGeom prst="line">
            <a:avLst/>
          </a:prstGeom>
          <a:noFill/>
          <a:ln w="9525">
            <a:solidFill>
              <a:schemeClr val="tx1"/>
            </a:solidFill>
            <a:round/>
            <a:headEnd/>
            <a:tailEnd type="triangle" w="med" len="med"/>
          </a:ln>
        </p:spPr>
        <p:txBody>
          <a:bodyPr wrap="none" anchor="ctr"/>
          <a:lstStyle/>
          <a:p>
            <a:endParaRPr lang="en-US"/>
          </a:p>
        </p:txBody>
      </p:sp>
      <p:sp>
        <p:nvSpPr>
          <p:cNvPr id="23558" name="Line 8"/>
          <p:cNvSpPr>
            <a:spLocks noChangeShapeType="1"/>
          </p:cNvSpPr>
          <p:nvPr/>
        </p:nvSpPr>
        <p:spPr bwMode="auto">
          <a:xfrm>
            <a:off x="3459163" y="3843338"/>
            <a:ext cx="0" cy="223837"/>
          </a:xfrm>
          <a:prstGeom prst="line">
            <a:avLst/>
          </a:prstGeom>
          <a:noFill/>
          <a:ln w="9525">
            <a:solidFill>
              <a:schemeClr val="tx1"/>
            </a:solidFill>
            <a:round/>
            <a:headEnd/>
            <a:tailEnd type="triangle" w="med" len="med"/>
          </a:ln>
        </p:spPr>
        <p:txBody>
          <a:bodyPr wrap="none" anchor="ctr"/>
          <a:lstStyle/>
          <a:p>
            <a:endParaRPr lang="en-US"/>
          </a:p>
        </p:txBody>
      </p:sp>
      <p:sp>
        <p:nvSpPr>
          <p:cNvPr id="23559" name="Line 9"/>
          <p:cNvSpPr>
            <a:spLocks noChangeShapeType="1"/>
          </p:cNvSpPr>
          <p:nvPr/>
        </p:nvSpPr>
        <p:spPr bwMode="auto">
          <a:xfrm>
            <a:off x="5295900" y="5857875"/>
            <a:ext cx="0" cy="422275"/>
          </a:xfrm>
          <a:prstGeom prst="line">
            <a:avLst/>
          </a:prstGeom>
          <a:noFill/>
          <a:ln w="9525">
            <a:solidFill>
              <a:schemeClr val="tx1"/>
            </a:solidFill>
            <a:round/>
            <a:headEnd/>
            <a:tailEnd type="triangle" w="med" len="med"/>
          </a:ln>
        </p:spPr>
        <p:txBody>
          <a:bodyPr wrap="none" anchor="ctr"/>
          <a:lstStyle/>
          <a:p>
            <a:endParaRPr lang="en-US"/>
          </a:p>
        </p:txBody>
      </p:sp>
      <p:sp>
        <p:nvSpPr>
          <p:cNvPr id="23560" name="Line 10"/>
          <p:cNvSpPr>
            <a:spLocks noChangeShapeType="1"/>
          </p:cNvSpPr>
          <p:nvPr/>
        </p:nvSpPr>
        <p:spPr bwMode="auto">
          <a:xfrm flipV="1">
            <a:off x="4594225" y="2501900"/>
            <a:ext cx="2711450" cy="0"/>
          </a:xfrm>
          <a:prstGeom prst="line">
            <a:avLst/>
          </a:prstGeom>
          <a:noFill/>
          <a:ln w="9525">
            <a:solidFill>
              <a:schemeClr val="tx1"/>
            </a:solidFill>
            <a:round/>
            <a:headEnd/>
            <a:tailEnd type="triangle" w="med" len="med"/>
          </a:ln>
        </p:spPr>
        <p:txBody>
          <a:bodyPr wrap="none" anchor="ctr"/>
          <a:lstStyle/>
          <a:p>
            <a:endParaRPr lang="en-US"/>
          </a:p>
        </p:txBody>
      </p:sp>
      <p:sp>
        <p:nvSpPr>
          <p:cNvPr id="23561" name="Line 11"/>
          <p:cNvSpPr>
            <a:spLocks noChangeShapeType="1"/>
          </p:cNvSpPr>
          <p:nvPr/>
        </p:nvSpPr>
        <p:spPr bwMode="auto">
          <a:xfrm flipH="1">
            <a:off x="6181725" y="3013075"/>
            <a:ext cx="1087438" cy="611188"/>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sp>
        <p:nvSpPr>
          <p:cNvPr id="23562" name="Rectangle 12"/>
          <p:cNvSpPr>
            <a:spLocks noChangeArrowheads="1"/>
          </p:cNvSpPr>
          <p:nvPr/>
        </p:nvSpPr>
        <p:spPr bwMode="auto">
          <a:xfrm>
            <a:off x="6007100" y="6384925"/>
            <a:ext cx="1577975" cy="738188"/>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Domestic </a:t>
            </a:r>
          </a:p>
          <a:p>
            <a:pPr algn="ctr" eaLnBrk="0" hangingPunct="0">
              <a:lnSpc>
                <a:spcPct val="90000"/>
              </a:lnSpc>
            </a:pPr>
            <a:r>
              <a:rPr lang="en-US" sz="1400"/>
              <a:t>Equities</a:t>
            </a:r>
          </a:p>
        </p:txBody>
      </p:sp>
      <p:sp>
        <p:nvSpPr>
          <p:cNvPr id="23563" name="Rectangle 13"/>
          <p:cNvSpPr>
            <a:spLocks noChangeArrowheads="1"/>
          </p:cNvSpPr>
          <p:nvPr/>
        </p:nvSpPr>
        <p:spPr bwMode="auto">
          <a:xfrm>
            <a:off x="4367213" y="6384925"/>
            <a:ext cx="1577975" cy="738188"/>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International</a:t>
            </a:r>
          </a:p>
          <a:p>
            <a:pPr algn="ctr" eaLnBrk="0" hangingPunct="0">
              <a:lnSpc>
                <a:spcPct val="90000"/>
              </a:lnSpc>
            </a:pPr>
            <a:r>
              <a:rPr lang="en-US" sz="1400"/>
              <a:t>Equities</a:t>
            </a:r>
          </a:p>
        </p:txBody>
      </p:sp>
      <p:sp>
        <p:nvSpPr>
          <p:cNvPr id="23564" name="Rectangle 14"/>
          <p:cNvSpPr>
            <a:spLocks noChangeArrowheads="1"/>
          </p:cNvSpPr>
          <p:nvPr/>
        </p:nvSpPr>
        <p:spPr bwMode="auto">
          <a:xfrm>
            <a:off x="2749550" y="6384925"/>
            <a:ext cx="1576388" cy="738188"/>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Bonds</a:t>
            </a:r>
          </a:p>
        </p:txBody>
      </p:sp>
      <p:sp>
        <p:nvSpPr>
          <p:cNvPr id="23565" name="Rectangle 15"/>
          <p:cNvSpPr>
            <a:spLocks noChangeArrowheads="1"/>
          </p:cNvSpPr>
          <p:nvPr/>
        </p:nvSpPr>
        <p:spPr bwMode="auto">
          <a:xfrm>
            <a:off x="4506913" y="5106988"/>
            <a:ext cx="1597025" cy="738187"/>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Investment</a:t>
            </a:r>
          </a:p>
          <a:p>
            <a:pPr algn="ctr" eaLnBrk="0" hangingPunct="0">
              <a:lnSpc>
                <a:spcPct val="90000"/>
              </a:lnSpc>
            </a:pPr>
            <a:r>
              <a:rPr lang="en-US" sz="1400"/>
              <a:t>Management</a:t>
            </a:r>
          </a:p>
        </p:txBody>
      </p:sp>
      <p:sp>
        <p:nvSpPr>
          <p:cNvPr id="23566" name="Rectangle 16"/>
          <p:cNvSpPr>
            <a:spLocks noChangeArrowheads="1"/>
          </p:cNvSpPr>
          <p:nvPr/>
        </p:nvSpPr>
        <p:spPr bwMode="auto">
          <a:xfrm>
            <a:off x="7367588" y="2274888"/>
            <a:ext cx="1873250" cy="2530475"/>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Client’s Professional Advisors</a:t>
            </a:r>
          </a:p>
          <a:p>
            <a:pPr algn="ctr" eaLnBrk="0" hangingPunct="0">
              <a:lnSpc>
                <a:spcPct val="90000"/>
              </a:lnSpc>
            </a:pPr>
            <a:endParaRPr lang="en-US" sz="1400"/>
          </a:p>
          <a:p>
            <a:pPr algn="ctr" eaLnBrk="0" hangingPunct="0">
              <a:lnSpc>
                <a:spcPct val="90000"/>
              </a:lnSpc>
            </a:pPr>
            <a:r>
              <a:rPr lang="en-US" sz="1400"/>
              <a:t>Accountant</a:t>
            </a:r>
          </a:p>
          <a:p>
            <a:pPr algn="ctr" eaLnBrk="0" hangingPunct="0">
              <a:lnSpc>
                <a:spcPct val="90000"/>
              </a:lnSpc>
            </a:pPr>
            <a:endParaRPr lang="en-US" sz="1400"/>
          </a:p>
          <a:p>
            <a:pPr algn="ctr" eaLnBrk="0" hangingPunct="0">
              <a:lnSpc>
                <a:spcPct val="90000"/>
              </a:lnSpc>
            </a:pPr>
            <a:r>
              <a:rPr lang="en-US" sz="1400"/>
              <a:t>Lawyer</a:t>
            </a:r>
          </a:p>
        </p:txBody>
      </p:sp>
      <p:sp>
        <p:nvSpPr>
          <p:cNvPr id="23567" name="Rectangle 17"/>
          <p:cNvSpPr>
            <a:spLocks noChangeArrowheads="1"/>
          </p:cNvSpPr>
          <p:nvPr/>
        </p:nvSpPr>
        <p:spPr bwMode="auto">
          <a:xfrm>
            <a:off x="858838" y="3421063"/>
            <a:ext cx="5226050" cy="422275"/>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Quarterback – David Yurich</a:t>
            </a:r>
          </a:p>
        </p:txBody>
      </p:sp>
      <p:sp>
        <p:nvSpPr>
          <p:cNvPr id="23568" name="Rectangle 18"/>
          <p:cNvSpPr>
            <a:spLocks noChangeArrowheads="1"/>
          </p:cNvSpPr>
          <p:nvPr/>
        </p:nvSpPr>
        <p:spPr bwMode="auto">
          <a:xfrm>
            <a:off x="858838" y="4171950"/>
            <a:ext cx="5226050" cy="422275"/>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Connor, Clark &amp; Lunn Private Capital </a:t>
            </a:r>
          </a:p>
          <a:p>
            <a:pPr algn="ctr" eaLnBrk="0" hangingPunct="0">
              <a:lnSpc>
                <a:spcPct val="90000"/>
              </a:lnSpc>
            </a:pPr>
            <a:r>
              <a:rPr lang="en-US" sz="1400"/>
              <a:t>Investment Counselor / Portfolio Manager</a:t>
            </a:r>
          </a:p>
        </p:txBody>
      </p:sp>
      <p:sp>
        <p:nvSpPr>
          <p:cNvPr id="23569" name="Line 19"/>
          <p:cNvSpPr>
            <a:spLocks noChangeShapeType="1"/>
          </p:cNvSpPr>
          <p:nvPr/>
        </p:nvSpPr>
        <p:spPr bwMode="auto">
          <a:xfrm>
            <a:off x="1746250" y="4594225"/>
            <a:ext cx="0" cy="420688"/>
          </a:xfrm>
          <a:prstGeom prst="line">
            <a:avLst/>
          </a:prstGeom>
          <a:noFill/>
          <a:ln w="9525">
            <a:solidFill>
              <a:schemeClr val="tx1"/>
            </a:solidFill>
            <a:round/>
            <a:headEnd/>
            <a:tailEnd type="triangle" w="med" len="med"/>
          </a:ln>
        </p:spPr>
        <p:txBody>
          <a:bodyPr wrap="none" anchor="ctr"/>
          <a:lstStyle/>
          <a:p>
            <a:endParaRPr lang="en-US"/>
          </a:p>
        </p:txBody>
      </p:sp>
      <p:sp>
        <p:nvSpPr>
          <p:cNvPr id="23570" name="Line 20"/>
          <p:cNvSpPr>
            <a:spLocks noChangeShapeType="1"/>
          </p:cNvSpPr>
          <p:nvPr/>
        </p:nvSpPr>
        <p:spPr bwMode="auto">
          <a:xfrm>
            <a:off x="3471863" y="4594225"/>
            <a:ext cx="0" cy="420688"/>
          </a:xfrm>
          <a:prstGeom prst="line">
            <a:avLst/>
          </a:prstGeom>
          <a:noFill/>
          <a:ln w="9525">
            <a:solidFill>
              <a:schemeClr val="tx1"/>
            </a:solidFill>
            <a:round/>
            <a:headEnd/>
            <a:tailEnd type="triangle" w="med" len="med"/>
          </a:ln>
        </p:spPr>
        <p:txBody>
          <a:bodyPr wrap="none" anchor="ctr"/>
          <a:lstStyle/>
          <a:p>
            <a:endParaRPr lang="en-US"/>
          </a:p>
        </p:txBody>
      </p:sp>
      <p:sp>
        <p:nvSpPr>
          <p:cNvPr id="23571" name="Rectangle 21"/>
          <p:cNvSpPr>
            <a:spLocks noChangeArrowheads="1"/>
          </p:cNvSpPr>
          <p:nvPr/>
        </p:nvSpPr>
        <p:spPr bwMode="auto">
          <a:xfrm>
            <a:off x="2682875" y="5121275"/>
            <a:ext cx="1597025" cy="736600"/>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Tax </a:t>
            </a:r>
          </a:p>
          <a:p>
            <a:pPr algn="ctr" eaLnBrk="0" hangingPunct="0">
              <a:lnSpc>
                <a:spcPct val="90000"/>
              </a:lnSpc>
            </a:pPr>
            <a:r>
              <a:rPr lang="en-US" sz="1400"/>
              <a:t>Management</a:t>
            </a:r>
          </a:p>
        </p:txBody>
      </p:sp>
      <p:sp>
        <p:nvSpPr>
          <p:cNvPr id="23572" name="Rectangle 22"/>
          <p:cNvSpPr>
            <a:spLocks noChangeArrowheads="1"/>
          </p:cNvSpPr>
          <p:nvPr/>
        </p:nvSpPr>
        <p:spPr bwMode="auto">
          <a:xfrm>
            <a:off x="858838" y="5106988"/>
            <a:ext cx="1597025" cy="738187"/>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Portfolio Management  </a:t>
            </a:r>
          </a:p>
        </p:txBody>
      </p:sp>
      <p:sp>
        <p:nvSpPr>
          <p:cNvPr id="23573" name="Line 23"/>
          <p:cNvSpPr>
            <a:spLocks noChangeShapeType="1"/>
          </p:cNvSpPr>
          <p:nvPr/>
        </p:nvSpPr>
        <p:spPr bwMode="auto">
          <a:xfrm>
            <a:off x="5099050" y="4594225"/>
            <a:ext cx="0" cy="420688"/>
          </a:xfrm>
          <a:prstGeom prst="line">
            <a:avLst/>
          </a:prstGeom>
          <a:noFill/>
          <a:ln w="9525">
            <a:solidFill>
              <a:schemeClr val="tx1"/>
            </a:solidFill>
            <a:round/>
            <a:headEnd/>
            <a:tailEnd type="triangle" w="med" len="med"/>
          </a:ln>
        </p:spPr>
        <p:txBody>
          <a:bodyPr wrap="none" anchor="ctr"/>
          <a:lstStyle/>
          <a:p>
            <a:endParaRPr lang="en-US"/>
          </a:p>
        </p:txBody>
      </p:sp>
      <p:sp>
        <p:nvSpPr>
          <p:cNvPr id="23574" name="Rectangle 24"/>
          <p:cNvSpPr>
            <a:spLocks noChangeArrowheads="1"/>
          </p:cNvSpPr>
          <p:nvPr/>
        </p:nvSpPr>
        <p:spPr bwMode="auto">
          <a:xfrm>
            <a:off x="1087438" y="6361113"/>
            <a:ext cx="1576387" cy="738187"/>
          </a:xfrm>
          <a:prstGeom prst="rect">
            <a:avLst/>
          </a:prstGeom>
          <a:solidFill>
            <a:srgbClr val="9B9B00"/>
          </a:solidFill>
          <a:ln w="9525">
            <a:noFill/>
            <a:miter lim="800000"/>
            <a:headEnd/>
            <a:tailEnd/>
          </a:ln>
        </p:spPr>
        <p:txBody>
          <a:bodyPr lIns="0" tIns="0" rIns="0" bIns="0" anchor="ctr"/>
          <a:lstStyle/>
          <a:p>
            <a:pPr algn="ctr" eaLnBrk="0" hangingPunct="0">
              <a:lnSpc>
                <a:spcPct val="90000"/>
              </a:lnSpc>
            </a:pPr>
            <a:r>
              <a:rPr lang="en-US" sz="1400"/>
              <a:t>Income Generating</a:t>
            </a:r>
          </a:p>
        </p:txBody>
      </p:sp>
      <p:pic>
        <p:nvPicPr>
          <p:cNvPr id="23575" name="Picture 25" descr="G:\CCLFG\Marketing Services\Trials\PCM - Lorrie\PCM presentation\photos for presentation - test\red leaf.tif"/>
          <p:cNvPicPr>
            <a:picLocks noChangeAspect="1" noChangeArrowheads="1"/>
          </p:cNvPicPr>
          <p:nvPr/>
        </p:nvPicPr>
        <p:blipFill>
          <a:blip r:embed="rId2"/>
          <a:srcRect/>
          <a:stretch>
            <a:fillRect/>
          </a:stretch>
        </p:blipFill>
        <p:spPr bwMode="auto">
          <a:xfrm>
            <a:off x="417513" y="541338"/>
            <a:ext cx="1338262" cy="1343025"/>
          </a:xfrm>
          <a:prstGeom prst="rect">
            <a:avLst/>
          </a:prstGeom>
          <a:noFill/>
          <a:ln w="12700">
            <a:noFill/>
            <a:miter lim="800000"/>
            <a:headEnd/>
            <a:tailEnd/>
          </a:ln>
        </p:spPr>
      </p:pic>
      <p:sp>
        <p:nvSpPr>
          <p:cNvPr id="23576" name="Line 11"/>
          <p:cNvSpPr>
            <a:spLocks noChangeShapeType="1"/>
          </p:cNvSpPr>
          <p:nvPr/>
        </p:nvSpPr>
        <p:spPr bwMode="auto">
          <a:xfrm flipH="1">
            <a:off x="6184900" y="3705225"/>
            <a:ext cx="1087438" cy="611188"/>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body" sz="half" idx="1"/>
          </p:nvPr>
        </p:nvSpPr>
        <p:spPr>
          <a:xfrm>
            <a:off x="2274888" y="2398713"/>
            <a:ext cx="7051675" cy="3262312"/>
          </a:xfrm>
        </p:spPr>
        <p:txBody>
          <a:bodyPr lIns="102590"/>
          <a:lstStyle/>
          <a:p>
            <a:pPr marL="517525" indent="-517525">
              <a:buFont typeface="Wingdings" pitchFamily="2" charset="2"/>
              <a:buNone/>
            </a:pPr>
            <a:r>
              <a:rPr lang="en-US" sz="1800" b="1" i="1" smtClean="0">
                <a:solidFill>
                  <a:srgbClr val="C8731E"/>
                </a:solidFill>
              </a:rPr>
              <a:t>Independence:</a:t>
            </a:r>
            <a:r>
              <a:rPr lang="en-US" sz="1800" smtClean="0"/>
              <a:t> Owned entirely by the partners of the firm – no conflicts!</a:t>
            </a:r>
          </a:p>
          <a:p>
            <a:pPr marL="517525" indent="-517525">
              <a:buFont typeface="Wingdings" pitchFamily="2" charset="2"/>
              <a:buNone/>
            </a:pPr>
            <a:r>
              <a:rPr lang="en-US" sz="1800" b="1" i="1" smtClean="0">
                <a:solidFill>
                  <a:srgbClr val="C8731E"/>
                </a:solidFill>
              </a:rPr>
              <a:t>Focused:</a:t>
            </a:r>
            <a:r>
              <a:rPr lang="en-US" sz="1800" smtClean="0"/>
              <a:t> Our only business is managing investments                              </a:t>
            </a:r>
          </a:p>
          <a:p>
            <a:pPr marL="517525" indent="-517525">
              <a:buFont typeface="Wingdings" pitchFamily="2" charset="2"/>
              <a:buNone/>
            </a:pPr>
            <a:r>
              <a:rPr lang="en-US" sz="1800" b="1" i="1" smtClean="0">
                <a:solidFill>
                  <a:srgbClr val="C8731E"/>
                </a:solidFill>
              </a:rPr>
              <a:t>Depth and stability:</a:t>
            </a:r>
          </a:p>
          <a:p>
            <a:pPr marL="849313" lvl="1">
              <a:spcBef>
                <a:spcPct val="75000"/>
              </a:spcBef>
              <a:buClr>
                <a:schemeClr val="accent2"/>
              </a:buClr>
              <a:buSzPct val="90000"/>
              <a:buFont typeface="Wingdings" pitchFamily="2" charset="2"/>
              <a:buNone/>
            </a:pPr>
            <a:r>
              <a:rPr lang="en-US" sz="1800" i="0" smtClean="0"/>
              <a:t>-In business since 1982 </a:t>
            </a:r>
          </a:p>
          <a:p>
            <a:pPr marL="849313" lvl="1">
              <a:spcBef>
                <a:spcPct val="75000"/>
              </a:spcBef>
              <a:buClr>
                <a:schemeClr val="accent2"/>
              </a:buClr>
              <a:buSzPct val="90000"/>
              <a:buFont typeface="Wingdings" pitchFamily="2" charset="2"/>
              <a:buNone/>
            </a:pPr>
            <a:r>
              <a:rPr lang="en-US" sz="1800" i="0" smtClean="0"/>
              <a:t>-Over $35 billion under management</a:t>
            </a:r>
          </a:p>
          <a:p>
            <a:pPr marL="849313" lvl="1">
              <a:spcBef>
                <a:spcPct val="75000"/>
              </a:spcBef>
              <a:buClr>
                <a:schemeClr val="accent2"/>
              </a:buClr>
              <a:buSzPct val="90000"/>
              <a:buFont typeface="Wingdings" pitchFamily="2" charset="2"/>
              <a:buNone/>
            </a:pPr>
            <a:r>
              <a:rPr lang="en-US" sz="1800" i="0" smtClean="0"/>
              <a:t>-Canadian firm, International organization</a:t>
            </a:r>
          </a:p>
          <a:p>
            <a:pPr marL="849313" lvl="1">
              <a:spcBef>
                <a:spcPct val="75000"/>
              </a:spcBef>
              <a:buClr>
                <a:schemeClr val="accent2"/>
              </a:buClr>
              <a:buSzPct val="90000"/>
              <a:buFont typeface="Wingdings" pitchFamily="2" charset="2"/>
              <a:buNone/>
            </a:pPr>
            <a:r>
              <a:rPr lang="en-US" sz="1800" i="0" smtClean="0"/>
              <a:t>-Professional Staff – 56 CFAs</a:t>
            </a:r>
          </a:p>
        </p:txBody>
      </p:sp>
      <p:sp>
        <p:nvSpPr>
          <p:cNvPr id="24578" name="Text Box 3"/>
          <p:cNvSpPr txBox="1">
            <a:spLocks noChangeArrowheads="1"/>
          </p:cNvSpPr>
          <p:nvPr/>
        </p:nvSpPr>
        <p:spPr bwMode="auto">
          <a:xfrm>
            <a:off x="2241550" y="722313"/>
            <a:ext cx="7400925" cy="593725"/>
          </a:xfrm>
          <a:prstGeom prst="rect">
            <a:avLst/>
          </a:prstGeom>
          <a:noFill/>
          <a:ln w="9525">
            <a:noFill/>
            <a:miter lim="800000"/>
            <a:headEnd/>
            <a:tailEnd/>
          </a:ln>
        </p:spPr>
        <p:txBody>
          <a:bodyPr lIns="102590" tIns="51296" rIns="102590" bIns="51296" anchor="b"/>
          <a:lstStyle/>
          <a:p>
            <a:pPr algn="ctr" defTabSz="1019175" eaLnBrk="0" hangingPunct="0">
              <a:lnSpc>
                <a:spcPct val="90000"/>
              </a:lnSpc>
              <a:spcBef>
                <a:spcPct val="50000"/>
              </a:spcBef>
            </a:pPr>
            <a:r>
              <a:rPr kumimoji="1" lang="en-US" sz="3000">
                <a:solidFill>
                  <a:srgbClr val="9B9B00"/>
                </a:solidFill>
              </a:rPr>
              <a:t>Connor, Clark &amp; Lunn Private Capital Ltd.</a:t>
            </a:r>
          </a:p>
        </p:txBody>
      </p:sp>
      <p:sp>
        <p:nvSpPr>
          <p:cNvPr id="24579" name="Rectangle 5"/>
          <p:cNvSpPr>
            <a:spLocks noChangeArrowheads="1"/>
          </p:cNvSpPr>
          <p:nvPr/>
        </p:nvSpPr>
        <p:spPr bwMode="auto">
          <a:xfrm>
            <a:off x="365125" y="2741613"/>
            <a:ext cx="1528763" cy="320675"/>
          </a:xfrm>
          <a:prstGeom prst="rect">
            <a:avLst/>
          </a:prstGeom>
          <a:noFill/>
          <a:ln w="9525">
            <a:noFill/>
            <a:miter lim="800000"/>
            <a:headEnd/>
            <a:tailEnd/>
          </a:ln>
        </p:spPr>
        <p:txBody>
          <a:bodyPr>
            <a:spAutoFit/>
          </a:bodyPr>
          <a:lstStyle/>
          <a:p>
            <a:pPr algn="ctr" eaLnBrk="0" hangingPunct="0">
              <a:lnSpc>
                <a:spcPct val="125000"/>
              </a:lnSpc>
              <a:spcBef>
                <a:spcPct val="50000"/>
              </a:spcBef>
            </a:pPr>
            <a:r>
              <a:rPr kumimoji="1" lang="en-US">
                <a:solidFill>
                  <a:srgbClr val="9B9B00"/>
                </a:solidFill>
                <a:latin typeface="Trebuchet MS" pitchFamily="34" charset="0"/>
              </a:rPr>
              <a:t>“Experience”</a:t>
            </a:r>
          </a:p>
        </p:txBody>
      </p:sp>
      <p:pic>
        <p:nvPicPr>
          <p:cNvPr id="24580" name="Picture 7" descr="T:\PCM\Marketing\DTP\PCM Images\images for PCM covers\Four Seasons 010.jpg"/>
          <p:cNvPicPr>
            <a:picLocks noChangeAspect="1" noChangeArrowheads="1"/>
          </p:cNvPicPr>
          <p:nvPr/>
        </p:nvPicPr>
        <p:blipFill>
          <a:blip r:embed="rId3"/>
          <a:srcRect/>
          <a:stretch>
            <a:fillRect/>
          </a:stretch>
        </p:blipFill>
        <p:spPr bwMode="auto">
          <a:xfrm>
            <a:off x="460375" y="652463"/>
            <a:ext cx="1216025" cy="1216025"/>
          </a:xfrm>
          <a:prstGeom prst="rect">
            <a:avLst/>
          </a:prstGeom>
          <a:noFill/>
          <a:ln w="9525">
            <a:noFill/>
            <a:miter lim="800000"/>
            <a:headEnd/>
            <a:tailEnd/>
          </a:ln>
        </p:spPr>
      </p:pic>
      <p:pic>
        <p:nvPicPr>
          <p:cNvPr id="24581" name="Picture 80" descr="T:\Group\DTP\Logos\PCM\Microsoft use\CCLPC_logo.png"/>
          <p:cNvPicPr>
            <a:picLocks noChangeAspect="1" noChangeArrowheads="1"/>
          </p:cNvPicPr>
          <p:nvPr/>
        </p:nvPicPr>
        <p:blipFill>
          <a:blip r:embed="rId4"/>
          <a:srcRect/>
          <a:stretch>
            <a:fillRect/>
          </a:stretch>
        </p:blipFill>
        <p:spPr bwMode="auto">
          <a:xfrm>
            <a:off x="7451725" y="6645275"/>
            <a:ext cx="1955800" cy="4016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26"/>
          <p:cNvSpPr>
            <a:spLocks noGrp="1" noChangeArrowheads="1"/>
          </p:cNvSpPr>
          <p:nvPr>
            <p:ph type="title"/>
          </p:nvPr>
        </p:nvSpPr>
        <p:spPr>
          <a:xfrm>
            <a:off x="2284413" y="774700"/>
            <a:ext cx="7621587" cy="528638"/>
          </a:xfrm>
        </p:spPr>
        <p:txBody>
          <a:bodyPr/>
          <a:lstStyle/>
          <a:p>
            <a:r>
              <a:rPr lang="en-US" sz="2800" smtClean="0"/>
              <a:t>Connor, Clark &amp; Lunn Financial Group Clients</a:t>
            </a:r>
            <a:r>
              <a:rPr lang="en-US" smtClean="0"/>
              <a:t> </a:t>
            </a:r>
          </a:p>
        </p:txBody>
      </p:sp>
      <p:sp>
        <p:nvSpPr>
          <p:cNvPr id="26626" name="Rectangle 1027"/>
          <p:cNvSpPr>
            <a:spLocks noGrp="1" noChangeArrowheads="1"/>
          </p:cNvSpPr>
          <p:nvPr>
            <p:ph type="body" sz="half" idx="1"/>
          </p:nvPr>
        </p:nvSpPr>
        <p:spPr>
          <a:xfrm>
            <a:off x="2284413" y="2284413"/>
            <a:ext cx="3624262" cy="2522537"/>
          </a:xfrm>
        </p:spPr>
        <p:txBody>
          <a:bodyPr/>
          <a:lstStyle/>
          <a:p>
            <a:pPr>
              <a:buFont typeface="Wingdings" pitchFamily="2" charset="2"/>
              <a:buNone/>
            </a:pPr>
            <a:r>
              <a:rPr lang="en-US" sz="1500" smtClean="0"/>
              <a:t>Private Clients</a:t>
            </a:r>
            <a:br>
              <a:rPr lang="en-US" sz="1500" smtClean="0"/>
            </a:br>
            <a:r>
              <a:rPr lang="en-US" sz="1300" i="1" smtClean="0">
                <a:solidFill>
                  <a:srgbClr val="9B9B00"/>
                </a:solidFill>
              </a:rPr>
              <a:t>Over 1200  families across Canada</a:t>
            </a:r>
          </a:p>
          <a:p>
            <a:pPr>
              <a:buFont typeface="Wingdings" pitchFamily="2" charset="2"/>
              <a:buNone/>
            </a:pPr>
            <a:r>
              <a:rPr lang="en-US" sz="1500" smtClean="0"/>
              <a:t>Financial Institutions</a:t>
            </a:r>
            <a:r>
              <a:rPr lang="en-US" sz="1400" b="1" smtClean="0"/>
              <a:t/>
            </a:r>
            <a:br>
              <a:rPr lang="en-US" sz="1400" b="1" smtClean="0"/>
            </a:br>
            <a:r>
              <a:rPr lang="en-US" sz="1300" i="1" smtClean="0">
                <a:solidFill>
                  <a:srgbClr val="9B9B00"/>
                </a:solidFill>
              </a:rPr>
              <a:t>Six chartered banks</a:t>
            </a:r>
          </a:p>
          <a:p>
            <a:pPr>
              <a:buFont typeface="Wingdings" pitchFamily="2" charset="2"/>
              <a:buNone/>
            </a:pPr>
            <a:r>
              <a:rPr lang="en-US" sz="1500" smtClean="0"/>
              <a:t>Corporations</a:t>
            </a:r>
            <a:br>
              <a:rPr lang="en-US" sz="1500" smtClean="0"/>
            </a:br>
            <a:r>
              <a:rPr lang="en-US" sz="1300" i="1" smtClean="0">
                <a:solidFill>
                  <a:srgbClr val="9B9B00"/>
                </a:solidFill>
              </a:rPr>
              <a:t>Over 175 institutional clients</a:t>
            </a:r>
          </a:p>
          <a:p>
            <a:pPr>
              <a:buFont typeface="Wingdings" pitchFamily="2" charset="2"/>
              <a:buNone/>
            </a:pPr>
            <a:r>
              <a:rPr lang="en-US" sz="1500" smtClean="0"/>
              <a:t>Aboriginal Clients &amp; Communities</a:t>
            </a:r>
            <a:br>
              <a:rPr lang="en-US" sz="1500" smtClean="0"/>
            </a:br>
            <a:r>
              <a:rPr lang="en-US" sz="1300" i="1" smtClean="0">
                <a:solidFill>
                  <a:srgbClr val="9B9B00"/>
                </a:solidFill>
              </a:rPr>
              <a:t>Little Salmon Carmacks </a:t>
            </a:r>
            <a:br>
              <a:rPr lang="en-US" sz="1300" i="1" smtClean="0">
                <a:solidFill>
                  <a:srgbClr val="9B9B00"/>
                </a:solidFill>
              </a:rPr>
            </a:br>
            <a:r>
              <a:rPr lang="en-US" sz="1300" i="1" smtClean="0">
                <a:solidFill>
                  <a:srgbClr val="9B9B00"/>
                </a:solidFill>
              </a:rPr>
              <a:t>First Nation Alexander First Nation</a:t>
            </a:r>
          </a:p>
        </p:txBody>
      </p:sp>
      <p:sp>
        <p:nvSpPr>
          <p:cNvPr id="26627" name="Rectangle 1028"/>
          <p:cNvSpPr>
            <a:spLocks noGrp="1" noChangeArrowheads="1"/>
          </p:cNvSpPr>
          <p:nvPr>
            <p:ph type="body" sz="half" idx="2"/>
          </p:nvPr>
        </p:nvSpPr>
        <p:spPr>
          <a:xfrm>
            <a:off x="6357938" y="2284413"/>
            <a:ext cx="3421062" cy="3062287"/>
          </a:xfrm>
        </p:spPr>
        <p:txBody>
          <a:bodyPr/>
          <a:lstStyle/>
          <a:p>
            <a:pPr>
              <a:buFont typeface="Wingdings" pitchFamily="2" charset="2"/>
              <a:buNone/>
            </a:pPr>
            <a:r>
              <a:rPr lang="en-US" sz="1500" smtClean="0"/>
              <a:t>Government</a:t>
            </a:r>
            <a:br>
              <a:rPr lang="en-US" sz="1500" smtClean="0"/>
            </a:br>
            <a:r>
              <a:rPr lang="en-US" sz="1300" i="1" smtClean="0">
                <a:solidFill>
                  <a:srgbClr val="9B9B00"/>
                </a:solidFill>
              </a:rPr>
              <a:t>Canada Pension Plan</a:t>
            </a:r>
          </a:p>
          <a:p>
            <a:pPr>
              <a:buFont typeface="Wingdings" pitchFamily="2" charset="2"/>
              <a:buNone/>
            </a:pPr>
            <a:r>
              <a:rPr lang="en-US" sz="1500" smtClean="0"/>
              <a:t>Foundations &amp; Endowments</a:t>
            </a:r>
            <a:br>
              <a:rPr lang="en-US" sz="1500" smtClean="0"/>
            </a:br>
            <a:r>
              <a:rPr lang="en-US" sz="1300" i="1" smtClean="0">
                <a:solidFill>
                  <a:srgbClr val="9B9B00"/>
                </a:solidFill>
              </a:rPr>
              <a:t>Over 70 not-for-profit clients:</a:t>
            </a:r>
            <a:br>
              <a:rPr lang="en-US" sz="1300" i="1" smtClean="0">
                <a:solidFill>
                  <a:srgbClr val="9B9B00"/>
                </a:solidFill>
              </a:rPr>
            </a:br>
            <a:r>
              <a:rPr lang="en-US" sz="1300" i="1" smtClean="0">
                <a:solidFill>
                  <a:srgbClr val="9B9B00"/>
                </a:solidFill>
              </a:rPr>
              <a:t>Community Foundation of </a:t>
            </a:r>
            <a:br>
              <a:rPr lang="en-US" sz="1300" i="1" smtClean="0">
                <a:solidFill>
                  <a:srgbClr val="9B9B00"/>
                </a:solidFill>
              </a:rPr>
            </a:br>
            <a:r>
              <a:rPr lang="en-US" sz="1300" i="1" smtClean="0">
                <a:solidFill>
                  <a:srgbClr val="9B9B00"/>
                </a:solidFill>
              </a:rPr>
              <a:t>Orillia and Area</a:t>
            </a:r>
            <a:br>
              <a:rPr lang="en-US" sz="1300" i="1" smtClean="0">
                <a:solidFill>
                  <a:srgbClr val="9B9B00"/>
                </a:solidFill>
              </a:rPr>
            </a:br>
            <a:r>
              <a:rPr lang="en-US" sz="1300" i="1" smtClean="0">
                <a:solidFill>
                  <a:srgbClr val="9B9B00"/>
                </a:solidFill>
              </a:rPr>
              <a:t>Hamilton Community Foundation</a:t>
            </a:r>
            <a:br>
              <a:rPr lang="en-US" sz="1300" i="1" smtClean="0">
                <a:solidFill>
                  <a:srgbClr val="9B9B00"/>
                </a:solidFill>
              </a:rPr>
            </a:br>
            <a:r>
              <a:rPr lang="en-US" sz="1300" i="1" smtClean="0">
                <a:solidFill>
                  <a:srgbClr val="9B9B00"/>
                </a:solidFill>
              </a:rPr>
              <a:t>Col. Sanders Foundation</a:t>
            </a:r>
            <a:br>
              <a:rPr lang="en-US" sz="1300" i="1" smtClean="0">
                <a:solidFill>
                  <a:srgbClr val="9B9B00"/>
                </a:solidFill>
              </a:rPr>
            </a:br>
            <a:r>
              <a:rPr lang="en-US" sz="1300" i="1" smtClean="0">
                <a:solidFill>
                  <a:srgbClr val="9B9B00"/>
                </a:solidFill>
              </a:rPr>
              <a:t>Canadian Cystic Fibrosis</a:t>
            </a:r>
            <a:br>
              <a:rPr lang="en-US" sz="1300" i="1" smtClean="0">
                <a:solidFill>
                  <a:srgbClr val="9B9B00"/>
                </a:solidFill>
              </a:rPr>
            </a:br>
            <a:r>
              <a:rPr lang="en-US" sz="1300" i="1" smtClean="0">
                <a:solidFill>
                  <a:srgbClr val="9B9B00"/>
                </a:solidFill>
              </a:rPr>
              <a:t>Foundation</a:t>
            </a:r>
            <a:br>
              <a:rPr lang="en-US" sz="1300" i="1" smtClean="0">
                <a:solidFill>
                  <a:srgbClr val="9B9B00"/>
                </a:solidFill>
              </a:rPr>
            </a:br>
            <a:r>
              <a:rPr lang="en-US" sz="1300" i="1" smtClean="0">
                <a:solidFill>
                  <a:srgbClr val="9B9B00"/>
                </a:solidFill>
              </a:rPr>
              <a:t>Humber River Regional Hospital</a:t>
            </a:r>
            <a:br>
              <a:rPr lang="en-US" sz="1300" i="1" smtClean="0">
                <a:solidFill>
                  <a:srgbClr val="9B9B00"/>
                </a:solidFill>
              </a:rPr>
            </a:br>
            <a:r>
              <a:rPr lang="en-US" sz="1300" i="1" smtClean="0">
                <a:solidFill>
                  <a:srgbClr val="9B9B00"/>
                </a:solidFill>
              </a:rPr>
              <a:t>Kingston General Hospital</a:t>
            </a:r>
          </a:p>
          <a:p>
            <a:pPr>
              <a:buFont typeface="Wingdings" pitchFamily="2" charset="2"/>
              <a:buNone/>
            </a:pPr>
            <a:endParaRPr lang="en-US" sz="1300" i="1" smtClean="0">
              <a:solidFill>
                <a:srgbClr val="9B9B00"/>
              </a:solidFill>
            </a:endParaRPr>
          </a:p>
        </p:txBody>
      </p:sp>
      <p:pic>
        <p:nvPicPr>
          <p:cNvPr id="26628" name="Picture 1029" descr="T:\PCM\Marketing\DTP\PCM Images\images for PCM covers\Four Seasons 116.jpg"/>
          <p:cNvPicPr>
            <a:picLocks noChangeAspect="1" noChangeArrowheads="1"/>
          </p:cNvPicPr>
          <p:nvPr/>
        </p:nvPicPr>
        <p:blipFill>
          <a:blip r:embed="rId3"/>
          <a:srcRect/>
          <a:stretch>
            <a:fillRect/>
          </a:stretch>
        </p:blipFill>
        <p:spPr bwMode="auto">
          <a:xfrm>
            <a:off x="457200" y="701675"/>
            <a:ext cx="1216025" cy="1216025"/>
          </a:xfrm>
          <a:prstGeom prst="rect">
            <a:avLst/>
          </a:prstGeom>
          <a:noFill/>
          <a:ln w="9525">
            <a:noFill/>
            <a:miter lim="800000"/>
            <a:headEnd/>
            <a:tailEnd/>
          </a:ln>
        </p:spPr>
      </p:pic>
      <p:pic>
        <p:nvPicPr>
          <p:cNvPr id="26629" name="Picture 80" descr="T:\Group\DTP\Logos\PCM\Microsoft use\CCLPC_logo.png"/>
          <p:cNvPicPr>
            <a:picLocks noChangeAspect="1" noChangeArrowheads="1"/>
          </p:cNvPicPr>
          <p:nvPr/>
        </p:nvPicPr>
        <p:blipFill>
          <a:blip r:embed="rId4"/>
          <a:srcRect/>
          <a:stretch>
            <a:fillRect/>
          </a:stretch>
        </p:blipFill>
        <p:spPr bwMode="auto">
          <a:xfrm>
            <a:off x="7451725" y="6645275"/>
            <a:ext cx="1955800" cy="401638"/>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T:\PCM\Marketing\DTP\2006\NEW BRAND MATERIALS_to be sorted\PowerPoint presentations\images\lugnut_x.bmp"/>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52488" y="1627188"/>
            <a:ext cx="7685087" cy="5259387"/>
          </a:xfrm>
          <a:prstGeom prst="rect">
            <a:avLst/>
          </a:prstGeom>
          <a:noFill/>
          <a:ln w="9525">
            <a:noFill/>
            <a:miter lim="800000"/>
            <a:headEnd/>
            <a:tailEnd/>
          </a:ln>
        </p:spPr>
      </p:pic>
      <p:sp>
        <p:nvSpPr>
          <p:cNvPr id="28674" name="Rectangle 3"/>
          <p:cNvSpPr>
            <a:spLocks noGrp="1" noChangeArrowheads="1"/>
          </p:cNvSpPr>
          <p:nvPr>
            <p:ph type="title"/>
          </p:nvPr>
        </p:nvSpPr>
        <p:spPr/>
        <p:txBody>
          <a:bodyPr/>
          <a:lstStyle/>
          <a:p>
            <a:r>
              <a:rPr lang="en-US" smtClean="0"/>
              <a:t>CC&amp;L Private Capital Process</a:t>
            </a:r>
          </a:p>
        </p:txBody>
      </p:sp>
      <p:sp>
        <p:nvSpPr>
          <p:cNvPr id="28675" name="Rectangle 6"/>
          <p:cNvSpPr>
            <a:spLocks noGrp="1" noChangeArrowheads="1"/>
          </p:cNvSpPr>
          <p:nvPr>
            <p:ph type="body" idx="1"/>
          </p:nvPr>
        </p:nvSpPr>
        <p:spPr>
          <a:xfrm>
            <a:off x="2681288" y="2979738"/>
            <a:ext cx="7008812" cy="2335212"/>
          </a:xfrm>
        </p:spPr>
        <p:txBody>
          <a:bodyPr/>
          <a:lstStyle/>
          <a:p>
            <a:pPr>
              <a:buClr>
                <a:srgbClr val="9B9B00"/>
              </a:buClr>
              <a:buFont typeface="Wingdings" pitchFamily="2" charset="2"/>
              <a:buChar char="§"/>
            </a:pPr>
            <a:r>
              <a:rPr lang="en-US" sz="2000" i="1" smtClean="0"/>
              <a:t>Comprehensive Risk Assessment</a:t>
            </a:r>
          </a:p>
          <a:p>
            <a:pPr lvl="1">
              <a:buClr>
                <a:srgbClr val="9B9B00"/>
              </a:buClr>
              <a:buFont typeface="Wingdings" pitchFamily="2" charset="2"/>
              <a:buChar char="§"/>
            </a:pPr>
            <a:r>
              <a:rPr lang="en-US" sz="1600" smtClean="0"/>
              <a:t>Statement of Investment Policy</a:t>
            </a:r>
          </a:p>
          <a:p>
            <a:pPr>
              <a:buClr>
                <a:srgbClr val="9B9B00"/>
              </a:buClr>
              <a:buFont typeface="Wingdings" pitchFamily="2" charset="2"/>
              <a:buChar char="§"/>
            </a:pPr>
            <a:r>
              <a:rPr lang="en-US" sz="2000" i="1" smtClean="0"/>
              <a:t>Unique Portfolio Construction</a:t>
            </a:r>
          </a:p>
          <a:p>
            <a:pPr>
              <a:buClr>
                <a:srgbClr val="9B9B00"/>
              </a:buClr>
              <a:buFont typeface="Wingdings" pitchFamily="2" charset="2"/>
              <a:buChar char="§"/>
            </a:pPr>
            <a:r>
              <a:rPr lang="en-US" sz="2000" i="1" smtClean="0"/>
              <a:t>Tax Effective Implementation and Design</a:t>
            </a:r>
          </a:p>
          <a:p>
            <a:pPr>
              <a:buClr>
                <a:srgbClr val="9B9B00"/>
              </a:buClr>
              <a:buFont typeface="Wingdings" pitchFamily="2" charset="2"/>
              <a:buChar char="§"/>
            </a:pPr>
            <a:r>
              <a:rPr lang="en-US" sz="2000" i="1" smtClean="0"/>
              <a:t>Exceptional service &amp; communication                                 </a:t>
            </a:r>
          </a:p>
        </p:txBody>
      </p:sp>
      <p:pic>
        <p:nvPicPr>
          <p:cNvPr id="28676" name="Picture 7" descr="T:\PCM\Marketing\DTP\PCM Images\images for PCM covers\Four Seasons 021.jpg"/>
          <p:cNvPicPr>
            <a:picLocks noChangeAspect="1" noChangeArrowheads="1"/>
          </p:cNvPicPr>
          <p:nvPr/>
        </p:nvPicPr>
        <p:blipFill>
          <a:blip r:embed="rId4"/>
          <a:srcRect/>
          <a:stretch>
            <a:fillRect/>
          </a:stretch>
        </p:blipFill>
        <p:spPr bwMode="auto">
          <a:xfrm>
            <a:off x="460375" y="652463"/>
            <a:ext cx="1216025" cy="1216025"/>
          </a:xfrm>
          <a:prstGeom prst="rect">
            <a:avLst/>
          </a:prstGeom>
          <a:noFill/>
          <a:ln w="9525">
            <a:noFill/>
            <a:miter lim="800000"/>
            <a:headEnd/>
            <a:tailEnd/>
          </a:ln>
        </p:spPr>
      </p:pic>
      <p:pic>
        <p:nvPicPr>
          <p:cNvPr id="28677" name="Picture 80" descr="T:\Group\DTP\Logos\PCM\Microsoft use\CCLPC_logo.png"/>
          <p:cNvPicPr>
            <a:picLocks noChangeAspect="1" noChangeArrowheads="1"/>
          </p:cNvPicPr>
          <p:nvPr/>
        </p:nvPicPr>
        <p:blipFill>
          <a:blip r:embed="rId5"/>
          <a:srcRect/>
          <a:stretch>
            <a:fillRect/>
          </a:stretch>
        </p:blipFill>
        <p:spPr bwMode="auto">
          <a:xfrm>
            <a:off x="7451725" y="6645275"/>
            <a:ext cx="1955800" cy="4016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45" name="Rectangle 2"/>
          <p:cNvSpPr>
            <a:spLocks noGrp="1" noChangeArrowheads="1"/>
          </p:cNvSpPr>
          <p:nvPr>
            <p:ph type="title"/>
          </p:nvPr>
        </p:nvSpPr>
        <p:spPr/>
        <p:txBody>
          <a:bodyPr/>
          <a:lstStyle/>
          <a:p>
            <a:r>
              <a:rPr lang="en-US" sz="2400" smtClean="0"/>
              <a:t>Statement of Investment Policy – Balanced</a:t>
            </a:r>
          </a:p>
        </p:txBody>
      </p:sp>
      <p:pic>
        <p:nvPicPr>
          <p:cNvPr id="34846" name="Picture 3" descr="yellow tree"/>
          <p:cNvPicPr>
            <a:picLocks noChangeAspect="1" noChangeArrowheads="1"/>
          </p:cNvPicPr>
          <p:nvPr/>
        </p:nvPicPr>
        <p:blipFill>
          <a:blip r:embed="rId4"/>
          <a:srcRect/>
          <a:stretch>
            <a:fillRect/>
          </a:stretch>
        </p:blipFill>
        <p:spPr bwMode="auto">
          <a:xfrm>
            <a:off x="455613" y="684213"/>
            <a:ext cx="1216025" cy="1185862"/>
          </a:xfrm>
          <a:prstGeom prst="rect">
            <a:avLst/>
          </a:prstGeom>
          <a:noFill/>
          <a:ln w="12700">
            <a:noFill/>
            <a:miter lim="800000"/>
            <a:headEnd/>
            <a:tailEnd/>
          </a:ln>
        </p:spPr>
      </p:pic>
      <p:sp>
        <p:nvSpPr>
          <p:cNvPr id="34847" name="Text Box 8"/>
          <p:cNvSpPr txBox="1">
            <a:spLocks noChangeArrowheads="1"/>
          </p:cNvSpPr>
          <p:nvPr/>
        </p:nvSpPr>
        <p:spPr bwMode="auto">
          <a:xfrm>
            <a:off x="261938" y="2790825"/>
            <a:ext cx="1495425" cy="1784350"/>
          </a:xfrm>
          <a:prstGeom prst="rect">
            <a:avLst/>
          </a:prstGeom>
          <a:noFill/>
          <a:ln w="9525">
            <a:noFill/>
            <a:miter lim="800000"/>
            <a:headEnd/>
            <a:tailEnd/>
          </a:ln>
        </p:spPr>
        <p:txBody>
          <a:bodyPr lIns="90000" tIns="46800" rIns="90000" bIns="46800">
            <a:spAutoFit/>
          </a:bodyPr>
          <a:lstStyle/>
          <a:p>
            <a:pPr algn="ctr" eaLnBrk="0" hangingPunct="0">
              <a:lnSpc>
                <a:spcPct val="125000"/>
              </a:lnSpc>
              <a:spcBef>
                <a:spcPct val="75000"/>
              </a:spcBef>
              <a:buClr>
                <a:schemeClr val="accent2"/>
              </a:buClr>
              <a:buSzPct val="90000"/>
              <a:buFont typeface="Wingdings" pitchFamily="2" charset="2"/>
              <a:buNone/>
            </a:pPr>
            <a:r>
              <a:rPr kumimoji="1" lang="en-US">
                <a:solidFill>
                  <a:srgbClr val="9B9B00"/>
                </a:solidFill>
                <a:latin typeface="Trebuchet MS" pitchFamily="34" charset="0"/>
              </a:rPr>
              <a:t>Personalized Statement of Investment Policy includes index generated benchmark</a:t>
            </a:r>
          </a:p>
          <a:p>
            <a:pPr algn="ctr" eaLnBrk="0" hangingPunct="0">
              <a:lnSpc>
                <a:spcPct val="125000"/>
              </a:lnSpc>
              <a:spcBef>
                <a:spcPct val="50000"/>
              </a:spcBef>
            </a:pPr>
            <a:endParaRPr kumimoji="1" lang="en-US">
              <a:solidFill>
                <a:srgbClr val="9B9B00"/>
              </a:solidFill>
              <a:latin typeface="Trebuchet MS" pitchFamily="34" charset="0"/>
            </a:endParaRPr>
          </a:p>
        </p:txBody>
      </p:sp>
      <p:pic>
        <p:nvPicPr>
          <p:cNvPr id="34848" name="Picture 80" descr="T:\Group\DTP\Logos\PCM\Microsoft use\CCLPC_logo.png"/>
          <p:cNvPicPr>
            <a:picLocks noChangeAspect="1" noChangeArrowheads="1"/>
          </p:cNvPicPr>
          <p:nvPr/>
        </p:nvPicPr>
        <p:blipFill>
          <a:blip r:embed="rId5"/>
          <a:srcRect/>
          <a:stretch>
            <a:fillRect/>
          </a:stretch>
        </p:blipFill>
        <p:spPr bwMode="auto">
          <a:xfrm>
            <a:off x="7451725" y="6645275"/>
            <a:ext cx="1955800" cy="401638"/>
          </a:xfrm>
          <a:prstGeom prst="rect">
            <a:avLst/>
          </a:prstGeom>
          <a:noFill/>
          <a:ln w="9525">
            <a:noFill/>
            <a:miter lim="800000"/>
            <a:headEnd/>
            <a:tailEnd/>
          </a:ln>
        </p:spPr>
      </p:pic>
      <p:graphicFrame>
        <p:nvGraphicFramePr>
          <p:cNvPr id="34844" name="Object 28"/>
          <p:cNvGraphicFramePr>
            <a:graphicFrameLocks noChangeAspect="1"/>
          </p:cNvGraphicFramePr>
          <p:nvPr/>
        </p:nvGraphicFramePr>
        <p:xfrm>
          <a:off x="1455738" y="1944688"/>
          <a:ext cx="7386637" cy="4160837"/>
        </p:xfrm>
        <a:graphic>
          <a:graphicData uri="http://schemas.openxmlformats.org/presentationml/2006/ole">
            <p:oleObj spid="_x0000_s34844" name="Document" r:id="rId6" imgW="6414199" imgH="3613151" progId="">
              <p:embed/>
            </p:oleObj>
          </a:graphicData>
        </a:graphic>
      </p:graphicFrame>
      <p:sp>
        <p:nvSpPr>
          <p:cNvPr id="34849" name="AutoShape 2"/>
          <p:cNvSpPr>
            <a:spLocks noChangeAspect="1" noChangeArrowheads="1"/>
          </p:cNvSpPr>
          <p:nvPr/>
        </p:nvSpPr>
        <p:spPr bwMode="auto">
          <a:xfrm>
            <a:off x="1555750" y="1679575"/>
            <a:ext cx="8005763" cy="5421313"/>
          </a:xfrm>
          <a:prstGeom prst="rect">
            <a:avLst/>
          </a:prstGeom>
          <a:noFill/>
          <a:ln w="9525">
            <a:noFill/>
            <a:miter lim="800000"/>
            <a:headEnd/>
            <a:tailEnd/>
          </a:ln>
        </p:spPr>
        <p:txBody>
          <a:bodyPr/>
          <a:lstStyle/>
          <a:p>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descr="Investment teams chart_08_08_RGB.png"/>
          <p:cNvPicPr>
            <a:picLocks noChangeAspect="1"/>
          </p:cNvPicPr>
          <p:nvPr/>
        </p:nvPicPr>
        <p:blipFill>
          <a:blip r:embed="rId3"/>
          <a:srcRect/>
          <a:stretch>
            <a:fillRect/>
          </a:stretch>
        </p:blipFill>
        <p:spPr bwMode="auto">
          <a:xfrm>
            <a:off x="1541463" y="1852613"/>
            <a:ext cx="7950200" cy="5246687"/>
          </a:xfrm>
          <a:prstGeom prst="rect">
            <a:avLst/>
          </a:prstGeom>
          <a:noFill/>
          <a:ln w="9525">
            <a:noFill/>
            <a:miter lim="800000"/>
            <a:headEnd/>
            <a:tailEnd/>
          </a:ln>
        </p:spPr>
      </p:pic>
      <p:sp>
        <p:nvSpPr>
          <p:cNvPr id="36866" name="Rectangle 3"/>
          <p:cNvSpPr>
            <a:spLocks noGrp="1" noChangeArrowheads="1"/>
          </p:cNvSpPr>
          <p:nvPr>
            <p:ph type="title"/>
          </p:nvPr>
        </p:nvSpPr>
        <p:spPr>
          <a:xfrm>
            <a:off x="2312988" y="827088"/>
            <a:ext cx="7031037" cy="528637"/>
          </a:xfrm>
        </p:spPr>
        <p:txBody>
          <a:bodyPr/>
          <a:lstStyle/>
          <a:p>
            <a:r>
              <a:rPr lang="en-US" smtClean="0"/>
              <a:t>Investment Teams and Alternatives</a:t>
            </a:r>
          </a:p>
        </p:txBody>
      </p:sp>
      <p:sp>
        <p:nvSpPr>
          <p:cNvPr id="36867" name="Rectangle 4"/>
          <p:cNvSpPr>
            <a:spLocks noChangeArrowheads="1"/>
          </p:cNvSpPr>
          <p:nvPr/>
        </p:nvSpPr>
        <p:spPr bwMode="auto">
          <a:xfrm>
            <a:off x="365125" y="2341563"/>
            <a:ext cx="1392238" cy="1235075"/>
          </a:xfrm>
          <a:prstGeom prst="rect">
            <a:avLst/>
          </a:prstGeom>
          <a:noFill/>
          <a:ln w="9525">
            <a:noFill/>
            <a:miter lim="800000"/>
            <a:headEnd/>
            <a:tailEnd/>
          </a:ln>
        </p:spPr>
        <p:txBody>
          <a:bodyPr>
            <a:spAutoFit/>
          </a:bodyPr>
          <a:lstStyle/>
          <a:p>
            <a:pPr algn="ctr" eaLnBrk="0" hangingPunct="0">
              <a:lnSpc>
                <a:spcPct val="125000"/>
              </a:lnSpc>
            </a:pPr>
            <a:r>
              <a:rPr kumimoji="1" lang="en-US">
                <a:solidFill>
                  <a:srgbClr val="9B9B00"/>
                </a:solidFill>
                <a:latin typeface="Trebuchet MS" pitchFamily="34" charset="0"/>
              </a:rPr>
              <a:t>As needs </a:t>
            </a:r>
            <a:br>
              <a:rPr kumimoji="1" lang="en-US">
                <a:solidFill>
                  <a:srgbClr val="9B9B00"/>
                </a:solidFill>
                <a:latin typeface="Trebuchet MS" pitchFamily="34" charset="0"/>
              </a:rPr>
            </a:br>
            <a:r>
              <a:rPr kumimoji="1" lang="en-US">
                <a:solidFill>
                  <a:srgbClr val="9B9B00"/>
                </a:solidFill>
                <a:latin typeface="Trebuchet MS" pitchFamily="34" charset="0"/>
              </a:rPr>
              <a:t>change &amp; </a:t>
            </a:r>
            <a:br>
              <a:rPr kumimoji="1" lang="en-US">
                <a:solidFill>
                  <a:srgbClr val="9B9B00"/>
                </a:solidFill>
                <a:latin typeface="Trebuchet MS" pitchFamily="34" charset="0"/>
              </a:rPr>
            </a:br>
            <a:r>
              <a:rPr kumimoji="1" lang="en-US">
                <a:solidFill>
                  <a:srgbClr val="9B9B00"/>
                </a:solidFill>
                <a:latin typeface="Trebuchet MS" pitchFamily="34" charset="0"/>
              </a:rPr>
              <a:t>markets </a:t>
            </a:r>
            <a:br>
              <a:rPr kumimoji="1" lang="en-US">
                <a:solidFill>
                  <a:srgbClr val="9B9B00"/>
                </a:solidFill>
                <a:latin typeface="Trebuchet MS" pitchFamily="34" charset="0"/>
              </a:rPr>
            </a:br>
            <a:r>
              <a:rPr kumimoji="1" lang="en-US">
                <a:solidFill>
                  <a:srgbClr val="9B9B00"/>
                </a:solidFill>
                <a:latin typeface="Trebuchet MS" pitchFamily="34" charset="0"/>
              </a:rPr>
              <a:t>evolve,</a:t>
            </a:r>
          </a:p>
          <a:p>
            <a:pPr algn="ctr" eaLnBrk="0" hangingPunct="0">
              <a:lnSpc>
                <a:spcPct val="125000"/>
              </a:lnSpc>
            </a:pPr>
            <a:r>
              <a:rPr kumimoji="1" lang="en-US">
                <a:solidFill>
                  <a:srgbClr val="9B9B00"/>
                </a:solidFill>
                <a:latin typeface="Trebuchet MS" pitchFamily="34" charset="0"/>
              </a:rPr>
              <a:t>we respond</a:t>
            </a:r>
          </a:p>
        </p:txBody>
      </p:sp>
      <p:pic>
        <p:nvPicPr>
          <p:cNvPr id="36868" name="Picture 10" descr="T:\PCM\Marketing\DTP\PCM Images\images for PCM covers\Four Seasons 116.jpg"/>
          <p:cNvPicPr>
            <a:picLocks noChangeAspect="1" noChangeArrowheads="1"/>
          </p:cNvPicPr>
          <p:nvPr/>
        </p:nvPicPr>
        <p:blipFill>
          <a:blip r:embed="rId4"/>
          <a:srcRect/>
          <a:stretch>
            <a:fillRect/>
          </a:stretch>
        </p:blipFill>
        <p:spPr bwMode="auto">
          <a:xfrm>
            <a:off x="457200" y="715963"/>
            <a:ext cx="1216025" cy="1216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RANCHTO" val="0"/>
  <p:tag name="HOTSPOTTYPE" val="NextSlide"/>
  <p:tag name="DEFINEDINNAVIGATOR" val="False"/>
</p:tagLst>
</file>

<file path=ppt/theme/theme1.xml><?xml version="1.0" encoding="utf-8"?>
<a:theme xmlns:a="http://schemas.openxmlformats.org/drawingml/2006/main" name="PCM Pitch">
  <a:themeElements>
    <a:clrScheme name="">
      <a:dk1>
        <a:srgbClr val="000000"/>
      </a:dk1>
      <a:lt1>
        <a:srgbClr val="FFFFFF"/>
      </a:lt1>
      <a:dk2>
        <a:srgbClr val="FFF2A0"/>
      </a:dk2>
      <a:lt2>
        <a:srgbClr val="B2B2B2"/>
      </a:lt2>
      <a:accent1>
        <a:srgbClr val="668526"/>
      </a:accent1>
      <a:accent2>
        <a:srgbClr val="7A98AF"/>
      </a:accent2>
      <a:accent3>
        <a:srgbClr val="FFFFFF"/>
      </a:accent3>
      <a:accent4>
        <a:srgbClr val="000000"/>
      </a:accent4>
      <a:accent5>
        <a:srgbClr val="B8C2AC"/>
      </a:accent5>
      <a:accent6>
        <a:srgbClr val="6E899E"/>
      </a:accent6>
      <a:hlink>
        <a:srgbClr val="9E2B1E"/>
      </a:hlink>
      <a:folHlink>
        <a:srgbClr val="2C4F00"/>
      </a:folHlink>
    </a:clrScheme>
    <a:fontScheme name="PCM Pit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B9B00"/>
        </a:solidFill>
        <a:ln w="9525" cap="flat" cmpd="sng" algn="ctr">
          <a:solidFill>
            <a:srgbClr val="B3AD18"/>
          </a:solidFill>
          <a:prstDash val="solid"/>
          <a:round/>
          <a:headEnd type="none" w="med" len="med"/>
          <a:tailEnd type="none" w="med" len="med"/>
        </a:ln>
        <a:effectLst>
          <a:prstShdw prst="shdw12">
            <a:schemeClr val="bg2">
              <a:alpha val="50000"/>
            </a:schemeClr>
          </a:prstShdw>
        </a:effectLst>
      </a:spPr>
      <a:bodyPr vert="horz" wrap="square" lIns="90000" tIns="46800" rIns="90000" bIns="46800" numCol="1" anchor="t" anchorCtr="0" compatLnSpc="1">
        <a:prstTxWarp prst="textNoShape">
          <a:avLst/>
        </a:prstTxWarp>
        <a:spAutoFit/>
      </a:bodyPr>
      <a:lstStyle>
        <a:defPPr marL="0" marR="0" indent="0" algn="ctr" defTabSz="849313" rtl="0" eaLnBrk="0" fontAlgn="base" latinLnBrk="0" hangingPunct="0">
          <a:lnSpc>
            <a:spcPct val="100000"/>
          </a:lnSpc>
          <a:spcBef>
            <a:spcPct val="50000"/>
          </a:spcBef>
          <a:spcAft>
            <a:spcPct val="0"/>
          </a:spcAft>
          <a:buClrTx/>
          <a:buSzTx/>
          <a:buFontTx/>
          <a:buNone/>
          <a:tabLst/>
          <a:defRPr kumimoji="0" lang="en-US" sz="1200" b="1" i="1"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9B9B00"/>
        </a:solidFill>
        <a:ln w="9525" cap="flat" cmpd="sng" algn="ctr">
          <a:solidFill>
            <a:srgbClr val="B3AD18"/>
          </a:solidFill>
          <a:prstDash val="solid"/>
          <a:round/>
          <a:headEnd type="none" w="med" len="med"/>
          <a:tailEnd type="none" w="med" len="med"/>
        </a:ln>
        <a:effectLst>
          <a:prstShdw prst="shdw12">
            <a:schemeClr val="bg2">
              <a:alpha val="50000"/>
            </a:schemeClr>
          </a:prstShdw>
        </a:effectLst>
      </a:spPr>
      <a:bodyPr vert="horz" wrap="square" lIns="90000" tIns="46800" rIns="90000" bIns="46800" numCol="1" anchor="t" anchorCtr="0" compatLnSpc="1">
        <a:prstTxWarp prst="textNoShape">
          <a:avLst/>
        </a:prstTxWarp>
        <a:spAutoFit/>
      </a:bodyPr>
      <a:lstStyle>
        <a:defPPr marL="0" marR="0" indent="0" algn="ctr" defTabSz="849313" rtl="0" eaLnBrk="0" fontAlgn="base" latinLnBrk="0" hangingPunct="0">
          <a:lnSpc>
            <a:spcPct val="100000"/>
          </a:lnSpc>
          <a:spcBef>
            <a:spcPct val="50000"/>
          </a:spcBef>
          <a:spcAft>
            <a:spcPct val="0"/>
          </a:spcAft>
          <a:buClrTx/>
          <a:buSzTx/>
          <a:buFontTx/>
          <a:buNone/>
          <a:tabLst/>
          <a:defRPr kumimoji="0" lang="en-US" sz="1200" b="1" i="1"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PCM Pitch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PCM Pitch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PCM Pitch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\\t-file-01\shared\ms-office\templates\PCM\PCM Pitch.pot</Template>
  <TotalTime>4856</TotalTime>
  <Words>1472</Words>
  <Application>Microsoft Office PowerPoint</Application>
  <PresentationFormat>Custom</PresentationFormat>
  <Paragraphs>289</Paragraphs>
  <Slides>19</Slides>
  <Notes>18</Notes>
  <HiddenSlides>0</HiddenSlides>
  <MMClips>0</MMClips>
  <ScaleCrop>false</ScaleCrop>
  <HeadingPairs>
    <vt:vector size="8" baseType="variant">
      <vt:variant>
        <vt:lpstr>Fonts Used</vt:lpstr>
      </vt:variant>
      <vt:variant>
        <vt:i4>5</vt:i4>
      </vt:variant>
      <vt:variant>
        <vt:lpstr>Design Template</vt:lpstr>
      </vt:variant>
      <vt:variant>
        <vt:i4>2</vt:i4>
      </vt:variant>
      <vt:variant>
        <vt:lpstr>Embedded OLE Servers</vt:lpstr>
      </vt:variant>
      <vt:variant>
        <vt:i4>3</vt:i4>
      </vt:variant>
      <vt:variant>
        <vt:lpstr>Slide Titles</vt:lpstr>
      </vt:variant>
      <vt:variant>
        <vt:i4>19</vt:i4>
      </vt:variant>
    </vt:vector>
  </HeadingPairs>
  <TitlesOfParts>
    <vt:vector size="29" baseType="lpstr">
      <vt:lpstr>Times New Roman</vt:lpstr>
      <vt:lpstr>Arial</vt:lpstr>
      <vt:lpstr>Wingdings</vt:lpstr>
      <vt:lpstr>Adobe Garamond Pro</vt:lpstr>
      <vt:lpstr>Trebuchet MS</vt:lpstr>
      <vt:lpstr>PCM Pitch</vt:lpstr>
      <vt:lpstr>PCM Pitch</vt:lpstr>
      <vt:lpstr>Document</vt:lpstr>
      <vt:lpstr>Chart</vt:lpstr>
      <vt:lpstr>Worksheet</vt:lpstr>
      <vt:lpstr>Partnering With  Connor, Clark &amp; Lunn Private Capital</vt:lpstr>
      <vt:lpstr>Personal Advisory Board</vt:lpstr>
      <vt:lpstr>Slide 2</vt:lpstr>
      <vt:lpstr>CC&amp;L Private Capital Model</vt:lpstr>
      <vt:lpstr>Slide 4</vt:lpstr>
      <vt:lpstr>Connor, Clark &amp; Lunn Financial Group Clients </vt:lpstr>
      <vt:lpstr>CC&amp;L Private Capital Process</vt:lpstr>
      <vt:lpstr>Statement of Investment Policy – Balanced</vt:lpstr>
      <vt:lpstr>Investment Teams and Alternatives</vt:lpstr>
      <vt:lpstr>Slide 9</vt:lpstr>
      <vt:lpstr>CC&amp;L Financial Group </vt:lpstr>
      <vt:lpstr>Tax Effectiveness</vt:lpstr>
      <vt:lpstr>Slide 12</vt:lpstr>
      <vt:lpstr>Slide 13</vt:lpstr>
      <vt:lpstr>Service and Communication</vt:lpstr>
      <vt:lpstr>What Makes Us Unique?</vt:lpstr>
      <vt:lpstr>Appendices</vt:lpstr>
      <vt:lpstr>CC&amp;L Private Capital Benefits</vt:lpstr>
      <vt:lpstr>CC&amp;L Private Capital Benefits</vt:lpstr>
    </vt:vector>
  </TitlesOfParts>
  <Company>Connor, Clark &amp; Lunn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Package</dc:title>
  <dc:creator>susan fry</dc:creator>
  <cp:lastModifiedBy>Susan Nardi</cp:lastModifiedBy>
  <cp:revision>212</cp:revision>
  <cp:lastPrinted>2006-07-10T16:04:05Z</cp:lastPrinted>
  <dcterms:created xsi:type="dcterms:W3CDTF">2006-03-02T16:24:27Z</dcterms:created>
  <dcterms:modified xsi:type="dcterms:W3CDTF">2011-12-05T15:13:35Z</dcterms:modified>
</cp:coreProperties>
</file>